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19ADB85-899F-4A91-830B-446C8CAE6120}">
  <a:tblStyle styleId="{A19ADB85-899F-4A91-830B-446C8CAE612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3" Type="http://schemas.openxmlformats.org/officeDocument/2006/relationships/slide" Target="slides/slide58.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f3fc2502b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f3fc2502b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ef3fc2502b_0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f3fc2502b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f3fc2502b_0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gef3fc2502b_0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f41ac400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f41ac400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ef41ac400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bdb8fa8f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bdb8fa8f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ebdb8fa8f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bdb8fa90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bdb8fa90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gebdb8fa90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bdb8fa903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bdb8fa903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gebdb8fa903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bdb8fa903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bdb8fa903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gebdb8fa903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bdb8fa903_1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bdb8fa903_1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gebdb8fa903_1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ebdb8fa903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ebdb8fa903_1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ebdb8fa903_1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ebdb8fa903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ebdb8fa903_1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gebdb8fa903_1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bdb8fa903_1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bdb8fa903_1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gebdb8fa903_1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bdb8fa903_1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bdb8fa903_1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gebdb8fa903_1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db4ee7bb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edb4ee7bba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gedb4ee7bba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edb4ee7bb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edb4ee7bba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gedb4ee7bba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edb4ee7bba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edb4ee7bba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gedb4ee7bba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edb4ee7bba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edb4ee7bba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gedb4ee7bba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edb4ee7bba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edb4ee7bba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gedb4ee7bba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edb4ee7bba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edb4ee7bba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edb4ee7bba_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db4ee7bba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db4ee7bba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gedb4ee7bba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edb4ee7bba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edb4ee7bba_0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edb4ee7bba_0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edb4ee7bba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edb4ee7bba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edb4ee7bba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edb4ee7bba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edb4ee7bba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9" name="Google Shape;319;gedb4ee7bba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edb4ee7bba_1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edb4ee7bba_1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gedb4ee7bba_1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edb4ee7bba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edb4ee7bba_1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gedb4ee7bba_1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edb4ee7bba_1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edb4ee7bba_1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edb4ee7bba_1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edb4ee7bba_1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edb4ee7bba_1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gedb4ee7bba_1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db4ee7bba_1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db4ee7bba_1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gedb4ee7bba_1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edb4ee7bba_1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edb4ee7bba_1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gedb4ee7bba_1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b4ee7bba_1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b4ee7bba_1_6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3" name="Google Shape;373;gedb4ee7bba_1_6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cb1bc7342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cb1bc7342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cb1bc73428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f26be7314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f26be7314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gef26be7314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cb1bc73428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cb1bc73428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gcb1bc73428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b1bc73428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cb1bc73428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5" name="Google Shape;395;gcb1bc73428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cb1bc73428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cb1bc73428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gcb1bc73428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cb1bc73428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cb1bc73428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1" name="Google Shape;411;gcb1bc73428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cb1bc73428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cb1bc73428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gcb1bc73428_0_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cb1bc73428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cb1bc73428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5" name="Google Shape;425;gcb1bc73428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cb1bc73428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cb1bc73428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gcb1bc73428_0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cb1bc73428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cb1bc73428_0_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gcb1bc73428_0_5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cb1bc73428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cb1bc73428_0_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8" name="Google Shape;448;gcb1bc73428_0_5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cb1bc73428_0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cb1bc73428_0_6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gcb1bc73428_0_6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ef26be7314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ef26be7314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gef26be7314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cb1bc73428_0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cb1bc73428_0_7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gcb1bc73428_0_7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cb1bc73428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cb1bc73428_0_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gcb1bc73428_0_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cb1bc73428_0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cb1bc73428_0_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6" name="Google Shape;476;gcb1bc73428_0_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cb1bc73428_0_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cb1bc73428_0_9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3" name="Google Shape;483;gcb1bc73428_0_9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cb1bc73428_0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cb1bc73428_0_9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0" name="Google Shape;490;gcb1bc73428_0_9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cb1bc73428_0_1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cb1bc73428_0_10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gcb1bc73428_0_10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cb1bc73428_0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cb1bc73428_0_1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5" name="Google Shape;505;gcb1bc73428_0_1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cb1bc73428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cb1bc73428_0_1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2" name="Google Shape;512;gcb1bc73428_0_1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edb4ee7bba_1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edb4ee7bba_1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9" name="Google Shape;519;gedb4ee7bba_1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f3fc2502b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f3fc2502b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ef3fc2502b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f3fc2502b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f3fc2502b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ef3fc2502b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ef3fc2502b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ef3fc2502b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ef3fc2502b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f3fc2502b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f3fc2502b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ef3fc2502b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hyperlink" Target="https://enciclopediaeconomica.com/estructura-organizaciona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hyperlink" Target="https://blog.hubspot.es/marketing/diagrama-organizaciona"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7.png"/><Relationship Id="rId4" Type="http://schemas.openxmlformats.org/officeDocument/2006/relationships/hyperlink" Target="https://www.gestion.org/equipo-de-trabajo-comunicacion/"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hyperlink" Target="http://online.aliat.edu.mx/adistancia/Liderazgo/s1_04.html" TargetMode="External"/><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2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hyperlink" Target="https://www.inegi.org.mx/app/mapa/denue/default.aspx"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p:nvPr/>
        </p:nvSpPr>
        <p:spPr>
          <a:xfrm flipH="1" rot="10800000">
            <a:off x="0" y="0"/>
            <a:ext cx="7122017" cy="1210614"/>
          </a:xfrm>
          <a:prstGeom prst="rtTriangle">
            <a:avLst/>
          </a:prstGeom>
          <a:solidFill>
            <a:srgbClr val="B71222"/>
          </a:solidFill>
          <a:ln cap="flat" cmpd="sng" w="12700">
            <a:solidFill>
              <a:srgbClr val="B7122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9" name="Google Shape;89;p13"/>
          <p:cNvSpPr/>
          <p:nvPr/>
        </p:nvSpPr>
        <p:spPr>
          <a:xfrm rot="10800000">
            <a:off x="4919730" y="0"/>
            <a:ext cx="7272270" cy="1210614"/>
          </a:xfrm>
          <a:prstGeom prst="rtTriangle">
            <a:avLst/>
          </a:prstGeom>
          <a:solidFill>
            <a:srgbClr val="00735F"/>
          </a:solidFill>
          <a:ln cap="flat" cmpd="sng" w="12700">
            <a:solidFill>
              <a:srgbClr val="0073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0" name="Google Shape;90;p13"/>
          <p:cNvSpPr/>
          <p:nvPr/>
        </p:nvSpPr>
        <p:spPr>
          <a:xfrm flipH="1">
            <a:off x="4340180" y="5705341"/>
            <a:ext cx="7851820" cy="1152659"/>
          </a:xfrm>
          <a:prstGeom prst="rtTriangle">
            <a:avLst/>
          </a:prstGeom>
          <a:solidFill>
            <a:srgbClr val="01CF91"/>
          </a:solidFill>
          <a:ln cap="flat" cmpd="sng" w="12700">
            <a:solidFill>
              <a:srgbClr val="01CF9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1" name="Google Shape;91;p13"/>
          <p:cNvSpPr/>
          <p:nvPr/>
        </p:nvSpPr>
        <p:spPr>
          <a:xfrm>
            <a:off x="0" y="5705341"/>
            <a:ext cx="6941712" cy="1152659"/>
          </a:xfrm>
          <a:prstGeom prst="rtTriangle">
            <a:avLst/>
          </a:prstGeom>
          <a:solidFill>
            <a:srgbClr val="00164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92" name="Google Shape;92;p13"/>
          <p:cNvPicPr preferRelativeResize="0"/>
          <p:nvPr/>
        </p:nvPicPr>
        <p:blipFill rotWithShape="1">
          <a:blip r:embed="rId3">
            <a:alphaModFix/>
          </a:blip>
          <a:srcRect b="0" l="0" r="0" t="0"/>
          <a:stretch/>
        </p:blipFill>
        <p:spPr>
          <a:xfrm>
            <a:off x="9247032" y="6120998"/>
            <a:ext cx="2749510" cy="565481"/>
          </a:xfrm>
          <a:prstGeom prst="rect">
            <a:avLst/>
          </a:prstGeom>
          <a:noFill/>
          <a:ln>
            <a:noFill/>
          </a:ln>
        </p:spPr>
      </p:pic>
      <p:sp>
        <p:nvSpPr>
          <p:cNvPr id="93" name="Google Shape;93;p13"/>
          <p:cNvSpPr txBox="1"/>
          <p:nvPr/>
        </p:nvSpPr>
        <p:spPr>
          <a:xfrm>
            <a:off x="1213150" y="1535000"/>
            <a:ext cx="97845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MX" sz="4000"/>
              <a:t>Administración para MiPyMes </a:t>
            </a:r>
            <a:endParaRPr sz="4000"/>
          </a:p>
        </p:txBody>
      </p:sp>
      <p:pic>
        <p:nvPicPr>
          <p:cNvPr id="94" name="Google Shape;94;p13"/>
          <p:cNvPicPr preferRelativeResize="0"/>
          <p:nvPr/>
        </p:nvPicPr>
        <p:blipFill>
          <a:blip r:embed="rId4">
            <a:alphaModFix/>
          </a:blip>
          <a:stretch>
            <a:fillRect/>
          </a:stretch>
        </p:blipFill>
        <p:spPr>
          <a:xfrm>
            <a:off x="3197675" y="2487800"/>
            <a:ext cx="6286218" cy="306514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Primeramente hay que definir tu Misión</a:t>
            </a:r>
            <a:endParaRPr/>
          </a:p>
        </p:txBody>
      </p:sp>
      <p:sp>
        <p:nvSpPr>
          <p:cNvPr id="163" name="Google Shape;163;p2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MX"/>
              <a:t>La misión es la razón de ser de la empresa, podemos decir que es la foto </a:t>
            </a:r>
            <a:r>
              <a:rPr lang="es-MX"/>
              <a:t>inicial</a:t>
            </a:r>
            <a:r>
              <a:rPr lang="es-MX"/>
              <a:t> de tu negocio, a </a:t>
            </a:r>
            <a:r>
              <a:rPr lang="es-MX"/>
              <a:t>quién</a:t>
            </a:r>
            <a:r>
              <a:rPr lang="es-MX"/>
              <a:t> buscas satisfacer con tus productos y/o </a:t>
            </a:r>
            <a:r>
              <a:rPr lang="es-MX"/>
              <a:t>servicios</a:t>
            </a:r>
            <a:r>
              <a:rPr lang="es-MX"/>
              <a:t>, cómo pretendes cumplir sus </a:t>
            </a:r>
            <a:r>
              <a:rPr lang="es-MX"/>
              <a:t>expectativas</a:t>
            </a:r>
            <a:r>
              <a:rPr lang="es-MX"/>
              <a:t> y con </a:t>
            </a:r>
            <a:r>
              <a:rPr lang="es-MX"/>
              <a:t>qué</a:t>
            </a:r>
            <a:r>
              <a:rPr lang="es-MX"/>
              <a:t> recurso lo lograrás.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s-MX"/>
              <a:t>Ejemplo de misión: “Organizar toda la información del mundo y hacerla universalmente accesible y </a:t>
            </a:r>
            <a:r>
              <a:rPr lang="es-MX"/>
              <a:t>útil</a:t>
            </a:r>
            <a:r>
              <a:rPr lang="es-MX"/>
              <a:t>”  Google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Ahora diseñemos tu Visión</a:t>
            </a:r>
            <a:endParaRPr/>
          </a:p>
        </p:txBody>
      </p:sp>
      <p:sp>
        <p:nvSpPr>
          <p:cNvPr id="170" name="Google Shape;170;p23"/>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20000"/>
          </a:bodyPr>
          <a:lstStyle/>
          <a:p>
            <a:pPr indent="0" lvl="0" marL="0" rtl="0" algn="l">
              <a:lnSpc>
                <a:spcPct val="150000"/>
              </a:lnSpc>
              <a:spcBef>
                <a:spcPts val="1000"/>
              </a:spcBef>
              <a:spcAft>
                <a:spcPts val="0"/>
              </a:spcAft>
              <a:buNone/>
            </a:pPr>
            <a:r>
              <a:rPr lang="es-MX"/>
              <a:t>La visión es el plan que define en dónde se ve la organización en un periodo de más de tres años en un mercado </a:t>
            </a:r>
            <a:r>
              <a:rPr lang="es-MX"/>
              <a:t>determinado</a:t>
            </a:r>
            <a:r>
              <a:rPr lang="es-MX"/>
              <a:t>.</a:t>
            </a:r>
            <a:endParaRPr/>
          </a:p>
          <a:p>
            <a:pPr indent="0" lvl="0" marL="0" rtl="0" algn="l">
              <a:lnSpc>
                <a:spcPct val="150000"/>
              </a:lnSpc>
              <a:spcBef>
                <a:spcPts val="1000"/>
              </a:spcBef>
              <a:spcAft>
                <a:spcPts val="0"/>
              </a:spcAft>
              <a:buNone/>
            </a:pPr>
            <a:r>
              <a:t/>
            </a:r>
            <a:endParaRPr/>
          </a:p>
          <a:p>
            <a:pPr indent="0" lvl="0" marL="0" rtl="0" algn="l">
              <a:lnSpc>
                <a:spcPct val="150000"/>
              </a:lnSpc>
              <a:spcBef>
                <a:spcPts val="1000"/>
              </a:spcBef>
              <a:spcAft>
                <a:spcPts val="0"/>
              </a:spcAft>
              <a:buNone/>
            </a:pPr>
            <a:r>
              <a:rPr lang="es-MX"/>
              <a:t>Ejemplo de una visión: Ser la empresa más centrada en el cliente del mundo, donde los clientes puedan descubrir cualquier cosa que puedan querer comprar online, y comprometerse a ofrecer los </a:t>
            </a:r>
            <a:r>
              <a:rPr lang="es-MX"/>
              <a:t>precios</a:t>
            </a:r>
            <a:r>
              <a:rPr lang="es-MX"/>
              <a:t> más bajos posibles. Amazon.com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Y cómo hacer un Plan</a:t>
            </a:r>
            <a:endParaRPr/>
          </a:p>
        </p:txBody>
      </p:sp>
      <p:sp>
        <p:nvSpPr>
          <p:cNvPr id="177" name="Google Shape;177;p24"/>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just">
              <a:lnSpc>
                <a:spcPct val="150000"/>
              </a:lnSpc>
              <a:spcBef>
                <a:spcPts val="1000"/>
              </a:spcBef>
              <a:spcAft>
                <a:spcPts val="0"/>
              </a:spcAft>
              <a:buNone/>
            </a:pPr>
            <a:r>
              <a:rPr lang="es-MX"/>
              <a:t>Hay que hacer un Plan estratégico para toda la empresa, y planes operativos para cada departamento o área del negocio, es decir, cómo se van a hacer las cosas en el departamento de producción, compras, ventas, marketing, administración de recursos humanos, servicio y atención a clientes.</a:t>
            </a:r>
            <a:endParaRPr/>
          </a:p>
          <a:p>
            <a:pPr indent="0" lvl="0" marL="0" rtl="0" algn="just">
              <a:lnSpc>
                <a:spcPct val="150000"/>
              </a:lnSpc>
              <a:spcBef>
                <a:spcPts val="1000"/>
              </a:spcBef>
              <a:spcAft>
                <a:spcPts val="0"/>
              </a:spcAft>
              <a:buNone/>
            </a:pPr>
            <a:r>
              <a:rPr lang="es-MX"/>
              <a:t>Es decir, cómo se hará cada cosa, cuándo, dónde, quién y con qué.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Elementos de un Plan estratégico</a:t>
            </a:r>
            <a:endParaRPr/>
          </a:p>
        </p:txBody>
      </p:sp>
      <p:sp>
        <p:nvSpPr>
          <p:cNvPr id="184" name="Google Shape;184;p2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20000"/>
          </a:bodyPr>
          <a:lstStyle/>
          <a:p>
            <a:pPr indent="0" lvl="0" marL="0" rtl="0" algn="l">
              <a:lnSpc>
                <a:spcPct val="150000"/>
              </a:lnSpc>
              <a:spcBef>
                <a:spcPts val="1000"/>
              </a:spcBef>
              <a:spcAft>
                <a:spcPts val="0"/>
              </a:spcAft>
              <a:buNone/>
            </a:pPr>
            <a:r>
              <a:rPr lang="es-MX"/>
              <a:t>Misión, visión, políticas, valores, planes, estrategias de mercadotecnia, marca, producto, precio, promoción y plaza.</a:t>
            </a:r>
            <a:endParaRPr/>
          </a:p>
          <a:p>
            <a:pPr indent="0" lvl="0" marL="0" rtl="0" algn="l">
              <a:lnSpc>
                <a:spcPct val="150000"/>
              </a:lnSpc>
              <a:spcBef>
                <a:spcPts val="1000"/>
              </a:spcBef>
              <a:spcAft>
                <a:spcPts val="0"/>
              </a:spcAft>
              <a:buNone/>
            </a:pPr>
            <a:r>
              <a:rPr lang="es-MX"/>
              <a:t>Para ello deberás elaborar un análisis DOFA: </a:t>
            </a:r>
            <a:endParaRPr/>
          </a:p>
          <a:p>
            <a:pPr indent="0" lvl="0" marL="0" rtl="0" algn="l">
              <a:lnSpc>
                <a:spcPct val="150000"/>
              </a:lnSpc>
              <a:spcBef>
                <a:spcPts val="1000"/>
              </a:spcBef>
              <a:spcAft>
                <a:spcPts val="0"/>
              </a:spcAft>
              <a:buNone/>
            </a:pPr>
            <a:r>
              <a:rPr lang="es-MX"/>
              <a:t>Identificar tus fortalezas, debilidades, oportunidades y </a:t>
            </a:r>
            <a:r>
              <a:rPr lang="es-MX"/>
              <a:t>amenazas</a:t>
            </a:r>
            <a:r>
              <a:rPr lang="es-MX"/>
              <a:t>.</a:t>
            </a:r>
            <a:br>
              <a:rPr lang="es-MX"/>
            </a:br>
            <a:r>
              <a:rPr lang="es-MX"/>
              <a:t>Este análisis te </a:t>
            </a:r>
            <a:r>
              <a:rPr lang="es-MX"/>
              <a:t>permitirá</a:t>
            </a:r>
            <a:r>
              <a:rPr lang="es-MX"/>
              <a:t> verte en comparación de la competencia, </a:t>
            </a:r>
            <a:r>
              <a:rPr lang="es-MX"/>
              <a:t>cómo</a:t>
            </a:r>
            <a:r>
              <a:rPr lang="es-MX"/>
              <a:t> te encuentras </a:t>
            </a:r>
            <a:r>
              <a:rPr lang="es-MX"/>
              <a:t>actualmente para hecr tu plan estratégico.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Factores Internos del FODA o DOFA</a:t>
            </a:r>
            <a:endParaRPr/>
          </a:p>
        </p:txBody>
      </p:sp>
      <p:sp>
        <p:nvSpPr>
          <p:cNvPr id="191" name="Google Shape;191;p2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lnSpc>
                <a:spcPct val="150000"/>
              </a:lnSpc>
              <a:spcBef>
                <a:spcPts val="1000"/>
              </a:spcBef>
              <a:spcAft>
                <a:spcPts val="0"/>
              </a:spcAft>
              <a:buNone/>
            </a:pPr>
            <a:r>
              <a:rPr lang="es-MX">
                <a:solidFill>
                  <a:srgbClr val="0000FF"/>
                </a:solidFill>
              </a:rPr>
              <a:t>Fortalezas:</a:t>
            </a:r>
            <a:r>
              <a:rPr lang="es-MX"/>
              <a:t> Son todas </a:t>
            </a:r>
            <a:r>
              <a:rPr lang="es-MX"/>
              <a:t>aquellas</a:t>
            </a:r>
            <a:r>
              <a:rPr lang="es-MX"/>
              <a:t> situaciones interna de la organización que permiten el </a:t>
            </a:r>
            <a:r>
              <a:rPr lang="es-MX"/>
              <a:t>crecimiento</a:t>
            </a:r>
            <a:r>
              <a:rPr lang="es-MX"/>
              <a:t> positivo del negocio.</a:t>
            </a:r>
            <a:endParaRPr/>
          </a:p>
          <a:p>
            <a:pPr indent="0" lvl="0" marL="0" rtl="0" algn="l">
              <a:lnSpc>
                <a:spcPct val="150000"/>
              </a:lnSpc>
              <a:spcBef>
                <a:spcPts val="1000"/>
              </a:spcBef>
              <a:spcAft>
                <a:spcPts val="0"/>
              </a:spcAft>
              <a:buNone/>
            </a:pPr>
            <a:r>
              <a:t/>
            </a:r>
            <a:endParaRPr/>
          </a:p>
          <a:p>
            <a:pPr indent="0" lvl="0" marL="0" rtl="0" algn="l">
              <a:lnSpc>
                <a:spcPct val="150000"/>
              </a:lnSpc>
              <a:spcBef>
                <a:spcPts val="1000"/>
              </a:spcBef>
              <a:spcAft>
                <a:spcPts val="0"/>
              </a:spcAft>
              <a:buNone/>
            </a:pPr>
            <a:r>
              <a:rPr lang="es-MX">
                <a:solidFill>
                  <a:srgbClr val="0000FF"/>
                </a:solidFill>
              </a:rPr>
              <a:t>Debilidades:</a:t>
            </a:r>
            <a:r>
              <a:rPr lang="es-MX"/>
              <a:t> Son todos aquellos factores que dependen de los directivos de la empresa y que afectan los resultados esperado de la empresa.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Factores Externos del FODA o DOFA</a:t>
            </a:r>
            <a:endParaRPr/>
          </a:p>
          <a:p>
            <a:pPr indent="0" lvl="0" marL="0" rtl="0" algn="l">
              <a:spcBef>
                <a:spcPts val="0"/>
              </a:spcBef>
              <a:spcAft>
                <a:spcPts val="0"/>
              </a:spcAft>
              <a:buNone/>
            </a:pPr>
            <a:r>
              <a:t/>
            </a:r>
            <a:endParaRPr/>
          </a:p>
        </p:txBody>
      </p:sp>
      <p:sp>
        <p:nvSpPr>
          <p:cNvPr id="198" name="Google Shape;198;p27"/>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92500"/>
          </a:bodyPr>
          <a:lstStyle/>
          <a:p>
            <a:pPr indent="0" lvl="0" marL="0" rtl="0" algn="l">
              <a:lnSpc>
                <a:spcPct val="150000"/>
              </a:lnSpc>
              <a:spcBef>
                <a:spcPts val="1000"/>
              </a:spcBef>
              <a:spcAft>
                <a:spcPts val="0"/>
              </a:spcAft>
              <a:buNone/>
            </a:pPr>
            <a:r>
              <a:rPr lang="es-MX">
                <a:solidFill>
                  <a:srgbClr val="0000FF"/>
                </a:solidFill>
              </a:rPr>
              <a:t>Oportunidades:</a:t>
            </a:r>
            <a:r>
              <a:rPr lang="es-MX"/>
              <a:t> Son todos aquellos factores que no </a:t>
            </a:r>
            <a:r>
              <a:rPr lang="es-MX"/>
              <a:t>dependen</a:t>
            </a:r>
            <a:r>
              <a:rPr lang="es-MX"/>
              <a:t> de los directivos de la empresa y que pueden ser identificados para aprovecharlos para el crecimiento o posicionamiento de la empresa. </a:t>
            </a:r>
            <a:endParaRPr/>
          </a:p>
          <a:p>
            <a:pPr indent="0" lvl="0" marL="0" rtl="0" algn="l">
              <a:lnSpc>
                <a:spcPct val="150000"/>
              </a:lnSpc>
              <a:spcBef>
                <a:spcPts val="1000"/>
              </a:spcBef>
              <a:spcAft>
                <a:spcPts val="0"/>
              </a:spcAft>
              <a:buNone/>
            </a:pPr>
            <a:r>
              <a:rPr lang="es-MX">
                <a:solidFill>
                  <a:srgbClr val="0000FF"/>
                </a:solidFill>
              </a:rPr>
              <a:t>Amenazas: </a:t>
            </a:r>
            <a:r>
              <a:rPr lang="es-MX"/>
              <a:t>Son todos aquellos factores externos que no dependen de los administradores de la empresa y que pueden afectar el desempeño de la empresa. Ejemplo la Pandemia de COVID-19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Una vez habiendo elaborado tu </a:t>
            </a:r>
            <a:r>
              <a:rPr lang="es-MX"/>
              <a:t>análisis</a:t>
            </a:r>
            <a:r>
              <a:rPr lang="es-MX"/>
              <a:t> DOFA, realiza tu Plan </a:t>
            </a:r>
            <a:r>
              <a:rPr lang="es-MX"/>
              <a:t>estratégico</a:t>
            </a:r>
            <a:endParaRPr/>
          </a:p>
        </p:txBody>
      </p:sp>
      <p:sp>
        <p:nvSpPr>
          <p:cNvPr id="205" name="Google Shape;205;p28"/>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20000"/>
          </a:bodyPr>
          <a:lstStyle/>
          <a:p>
            <a:pPr indent="0" lvl="0" marL="0" rtl="0" algn="l">
              <a:lnSpc>
                <a:spcPct val="150000"/>
              </a:lnSpc>
              <a:spcBef>
                <a:spcPts val="1000"/>
              </a:spcBef>
              <a:spcAft>
                <a:spcPts val="0"/>
              </a:spcAft>
              <a:buNone/>
            </a:pPr>
            <a:r>
              <a:rPr lang="es-MX"/>
              <a:t>Hora si, que hacer, un plan es un conjunto de acciones que debes escribir para establecer lo que quieres realizar en un periodo determinado y con los recursos necesarios para cumplir tu propósito. Pero tienes que escribirlo.</a:t>
            </a:r>
            <a:endParaRPr/>
          </a:p>
          <a:p>
            <a:pPr indent="0" lvl="0" marL="0" rtl="0" algn="l">
              <a:lnSpc>
                <a:spcPct val="150000"/>
              </a:lnSpc>
              <a:spcBef>
                <a:spcPts val="1000"/>
              </a:spcBef>
              <a:spcAft>
                <a:spcPts val="0"/>
              </a:spcAft>
              <a:buNone/>
            </a:pPr>
            <a:r>
              <a:t/>
            </a:r>
            <a:endParaRPr/>
          </a:p>
          <a:p>
            <a:pPr indent="0" lvl="0" marL="0" rtl="0" algn="l">
              <a:lnSpc>
                <a:spcPct val="150000"/>
              </a:lnSpc>
              <a:spcBef>
                <a:spcPts val="1000"/>
              </a:spcBef>
              <a:spcAft>
                <a:spcPts val="0"/>
              </a:spcAft>
              <a:buNone/>
            </a:pPr>
            <a:r>
              <a:rPr lang="es-MX"/>
              <a:t>Así que manos a la obra y empieza a realizar tu Plan estratégico de tu negocio a un </a:t>
            </a:r>
            <a:r>
              <a:rPr lang="es-MX"/>
              <a:t>plazo</a:t>
            </a:r>
            <a:r>
              <a:rPr lang="es-MX"/>
              <a:t> no mayor de tres años.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Algunas herramientas de la Planeación son:</a:t>
            </a:r>
            <a:endParaRPr/>
          </a:p>
        </p:txBody>
      </p:sp>
      <p:sp>
        <p:nvSpPr>
          <p:cNvPr id="212" name="Google Shape;212;p29"/>
          <p:cNvSpPr txBox="1"/>
          <p:nvPr>
            <p:ph idx="1" type="body"/>
          </p:nvPr>
        </p:nvSpPr>
        <p:spPr>
          <a:xfrm>
            <a:off x="838200" y="1825625"/>
            <a:ext cx="5202900" cy="4351200"/>
          </a:xfrm>
          <a:prstGeom prst="rect">
            <a:avLst/>
          </a:prstGeom>
        </p:spPr>
        <p:txBody>
          <a:bodyPr anchorCtr="0" anchor="t" bIns="45700" lIns="91425" spcFirstLastPara="1" rIns="91425" wrap="square" tIns="45700">
            <a:normAutofit/>
          </a:bodyPr>
          <a:lstStyle/>
          <a:p>
            <a:pPr indent="0" lvl="0" marL="0" rtl="0" algn="just">
              <a:lnSpc>
                <a:spcPct val="150000"/>
              </a:lnSpc>
              <a:spcBef>
                <a:spcPts val="1000"/>
              </a:spcBef>
              <a:spcAft>
                <a:spcPts val="0"/>
              </a:spcAft>
              <a:buNone/>
            </a:pPr>
            <a:r>
              <a:rPr b="1" lang="es-MX">
                <a:solidFill>
                  <a:srgbClr val="0000FF"/>
                </a:solidFill>
              </a:rPr>
              <a:t>Gráficos de Gant:</a:t>
            </a:r>
            <a:r>
              <a:rPr lang="es-MX"/>
              <a:t> Es un cronograma gráfico en donde se muestran el periodo, las actividades, los responsables y </a:t>
            </a:r>
            <a:r>
              <a:rPr lang="es-MX"/>
              <a:t>las metas esperadas.</a:t>
            </a:r>
            <a:endParaRPr/>
          </a:p>
          <a:p>
            <a:pPr indent="0" lvl="0" marL="0" rtl="0" algn="just">
              <a:lnSpc>
                <a:spcPct val="150000"/>
              </a:lnSpc>
              <a:spcBef>
                <a:spcPts val="1000"/>
              </a:spcBef>
              <a:spcAft>
                <a:spcPts val="0"/>
              </a:spcAft>
              <a:buNone/>
            </a:pPr>
            <a:r>
              <a:t/>
            </a:r>
            <a:endParaRPr/>
          </a:p>
        </p:txBody>
      </p:sp>
      <p:pic>
        <p:nvPicPr>
          <p:cNvPr id="213" name="Google Shape;213;p29"/>
          <p:cNvPicPr preferRelativeResize="0"/>
          <p:nvPr/>
        </p:nvPicPr>
        <p:blipFill>
          <a:blip r:embed="rId3">
            <a:alphaModFix/>
          </a:blip>
          <a:stretch>
            <a:fillRect/>
          </a:stretch>
        </p:blipFill>
        <p:spPr>
          <a:xfrm>
            <a:off x="6639125" y="1690831"/>
            <a:ext cx="4823775" cy="3632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Algunas herramientas de la Planeación son:</a:t>
            </a:r>
            <a:endParaRPr/>
          </a:p>
        </p:txBody>
      </p:sp>
      <p:sp>
        <p:nvSpPr>
          <p:cNvPr id="220" name="Google Shape;220;p30"/>
          <p:cNvSpPr txBox="1"/>
          <p:nvPr>
            <p:ph idx="1" type="body"/>
          </p:nvPr>
        </p:nvSpPr>
        <p:spPr>
          <a:xfrm>
            <a:off x="838200" y="1825625"/>
            <a:ext cx="5475000" cy="4351200"/>
          </a:xfrm>
          <a:prstGeom prst="rect">
            <a:avLst/>
          </a:prstGeom>
        </p:spPr>
        <p:txBody>
          <a:bodyPr anchorCtr="0" anchor="t" bIns="45700" lIns="91425" spcFirstLastPara="1" rIns="91425" wrap="square" tIns="45700">
            <a:normAutofit fontScale="92500" lnSpcReduction="20000"/>
          </a:bodyPr>
          <a:lstStyle/>
          <a:p>
            <a:pPr indent="0" lvl="0" marL="0" rtl="0" algn="just">
              <a:lnSpc>
                <a:spcPct val="150000"/>
              </a:lnSpc>
              <a:spcBef>
                <a:spcPts val="1000"/>
              </a:spcBef>
              <a:spcAft>
                <a:spcPts val="0"/>
              </a:spcAft>
              <a:buNone/>
            </a:pPr>
            <a:r>
              <a:rPr b="1" lang="es-MX">
                <a:solidFill>
                  <a:srgbClr val="0000FF"/>
                </a:solidFill>
              </a:rPr>
              <a:t>Diagramas de flujo</a:t>
            </a:r>
            <a:r>
              <a:rPr lang="es-MX"/>
              <a:t>: Es la representación gráfica de un procedimiento representado con formas preestablecidas para mostrar la secuencia de un conjunto de tareas, decisiones y su orden de realización.</a:t>
            </a:r>
            <a:endParaRPr/>
          </a:p>
          <a:p>
            <a:pPr indent="0" lvl="0" marL="0" rtl="0" algn="just">
              <a:spcBef>
                <a:spcPts val="1000"/>
              </a:spcBef>
              <a:spcAft>
                <a:spcPts val="0"/>
              </a:spcAft>
              <a:buNone/>
            </a:pPr>
            <a:r>
              <a:t/>
            </a:r>
            <a:endParaRPr/>
          </a:p>
        </p:txBody>
      </p:sp>
      <p:pic>
        <p:nvPicPr>
          <p:cNvPr id="221" name="Google Shape;221;p30"/>
          <p:cNvPicPr preferRelativeResize="0"/>
          <p:nvPr/>
        </p:nvPicPr>
        <p:blipFill>
          <a:blip r:embed="rId3">
            <a:alphaModFix/>
          </a:blip>
          <a:stretch>
            <a:fillRect/>
          </a:stretch>
        </p:blipFill>
        <p:spPr>
          <a:xfrm>
            <a:off x="6465600" y="1843225"/>
            <a:ext cx="5574001" cy="333678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Algunas herramientas de la Planeación son:</a:t>
            </a:r>
            <a:endParaRPr/>
          </a:p>
        </p:txBody>
      </p:sp>
      <p:sp>
        <p:nvSpPr>
          <p:cNvPr id="228" name="Google Shape;228;p31"/>
          <p:cNvSpPr txBox="1"/>
          <p:nvPr>
            <p:ph idx="1" type="body"/>
          </p:nvPr>
        </p:nvSpPr>
        <p:spPr>
          <a:xfrm>
            <a:off x="838200" y="1825625"/>
            <a:ext cx="5351400" cy="4351200"/>
          </a:xfrm>
          <a:prstGeom prst="rect">
            <a:avLst/>
          </a:prstGeom>
        </p:spPr>
        <p:txBody>
          <a:bodyPr anchorCtr="0" anchor="t" bIns="45700" lIns="91425" spcFirstLastPara="1" rIns="91425" wrap="square" tIns="45700">
            <a:normAutofit lnSpcReduction="10000"/>
          </a:bodyPr>
          <a:lstStyle/>
          <a:p>
            <a:pPr indent="0" lvl="0" marL="0" rtl="0" algn="just">
              <a:lnSpc>
                <a:spcPct val="150000"/>
              </a:lnSpc>
              <a:spcBef>
                <a:spcPts val="1000"/>
              </a:spcBef>
              <a:spcAft>
                <a:spcPts val="0"/>
              </a:spcAft>
              <a:buNone/>
            </a:pPr>
            <a:r>
              <a:rPr b="1" lang="es-MX">
                <a:solidFill>
                  <a:srgbClr val="0000FF"/>
                </a:solidFill>
              </a:rPr>
              <a:t>Ruta crítica</a:t>
            </a:r>
            <a:r>
              <a:rPr b="1" lang="es-MX"/>
              <a:t>:</a:t>
            </a:r>
            <a:r>
              <a:rPr lang="es-MX"/>
              <a:t> El la ruta más larga en tiempo esquematizado en nodos que representan las tareas, periodo, tiempos, recursos humanos, para la realización de un proyecto.</a:t>
            </a:r>
            <a:endParaRPr/>
          </a:p>
          <a:p>
            <a:pPr indent="0" lvl="0" marL="0" rtl="0" algn="just">
              <a:lnSpc>
                <a:spcPct val="150000"/>
              </a:lnSpc>
              <a:spcBef>
                <a:spcPts val="1000"/>
              </a:spcBef>
              <a:spcAft>
                <a:spcPts val="0"/>
              </a:spcAft>
              <a:buNone/>
            </a:pPr>
            <a:r>
              <a:t/>
            </a:r>
            <a:endParaRPr/>
          </a:p>
        </p:txBody>
      </p:sp>
      <p:pic>
        <p:nvPicPr>
          <p:cNvPr id="229" name="Google Shape;229;p31"/>
          <p:cNvPicPr preferRelativeResize="0"/>
          <p:nvPr/>
        </p:nvPicPr>
        <p:blipFill>
          <a:blip r:embed="rId3">
            <a:alphaModFix/>
          </a:blip>
          <a:stretch>
            <a:fillRect/>
          </a:stretch>
        </p:blipFill>
        <p:spPr>
          <a:xfrm>
            <a:off x="6342000" y="1843225"/>
            <a:ext cx="5351400" cy="304618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4"/>
          <p:cNvSpPr/>
          <p:nvPr/>
        </p:nvSpPr>
        <p:spPr>
          <a:xfrm flipH="1" rot="10800000">
            <a:off x="0" y="0"/>
            <a:ext cx="7122017" cy="1210614"/>
          </a:xfrm>
          <a:prstGeom prst="rtTriangle">
            <a:avLst/>
          </a:prstGeom>
          <a:solidFill>
            <a:srgbClr val="B71222"/>
          </a:solidFill>
          <a:ln cap="flat" cmpd="sng" w="12700">
            <a:solidFill>
              <a:srgbClr val="B7122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0" name="Google Shape;100;p14"/>
          <p:cNvSpPr/>
          <p:nvPr/>
        </p:nvSpPr>
        <p:spPr>
          <a:xfrm rot="10800000">
            <a:off x="4919730" y="0"/>
            <a:ext cx="7272270" cy="1210614"/>
          </a:xfrm>
          <a:prstGeom prst="rtTriangle">
            <a:avLst/>
          </a:prstGeom>
          <a:solidFill>
            <a:srgbClr val="00735F"/>
          </a:solidFill>
          <a:ln cap="flat" cmpd="sng" w="12700">
            <a:solidFill>
              <a:srgbClr val="0073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3">
            <a:alphaModFix/>
          </a:blip>
          <a:srcRect b="0" l="0" r="0" t="0"/>
          <a:stretch/>
        </p:blipFill>
        <p:spPr>
          <a:xfrm>
            <a:off x="9849555" y="6284890"/>
            <a:ext cx="2123503" cy="436733"/>
          </a:xfrm>
          <a:prstGeom prst="rect">
            <a:avLst/>
          </a:prstGeom>
          <a:noFill/>
          <a:ln>
            <a:noFill/>
          </a:ln>
        </p:spPr>
      </p:pic>
      <p:sp>
        <p:nvSpPr>
          <p:cNvPr id="102" name="Google Shape;102;p14"/>
          <p:cNvSpPr txBox="1"/>
          <p:nvPr/>
        </p:nvSpPr>
        <p:spPr>
          <a:xfrm>
            <a:off x="1015100" y="2615600"/>
            <a:ext cx="10720200" cy="33246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s-MX" sz="2400"/>
              <a:t>La administración es el conjunto de actividades que permite llevar</a:t>
            </a:r>
            <a:endParaRPr sz="2400"/>
          </a:p>
          <a:p>
            <a:pPr indent="0" lvl="0" marL="0" rtl="0" algn="just">
              <a:lnSpc>
                <a:spcPct val="150000"/>
              </a:lnSpc>
              <a:spcBef>
                <a:spcPts val="0"/>
              </a:spcBef>
              <a:spcAft>
                <a:spcPts val="0"/>
              </a:spcAft>
              <a:buNone/>
            </a:pPr>
            <a:r>
              <a:rPr lang="es-MX" sz="2400"/>
              <a:t>el conjunto de acciones para poder realizar la planeación de todas</a:t>
            </a:r>
            <a:endParaRPr sz="2400"/>
          </a:p>
          <a:p>
            <a:pPr indent="0" lvl="0" marL="0" rtl="0" algn="just">
              <a:lnSpc>
                <a:spcPct val="150000"/>
              </a:lnSpc>
              <a:spcBef>
                <a:spcPts val="0"/>
              </a:spcBef>
              <a:spcAft>
                <a:spcPts val="0"/>
              </a:spcAft>
              <a:buNone/>
            </a:pPr>
            <a:r>
              <a:rPr lang="es-MX" sz="2400"/>
              <a:t>las actividades necesarias para establecer los objetivos,, las metas</a:t>
            </a:r>
            <a:endParaRPr sz="2400"/>
          </a:p>
          <a:p>
            <a:pPr indent="0" lvl="0" marL="0" rtl="0" algn="just">
              <a:lnSpc>
                <a:spcPct val="150000"/>
              </a:lnSpc>
              <a:spcBef>
                <a:spcPts val="0"/>
              </a:spcBef>
              <a:spcAft>
                <a:spcPts val="0"/>
              </a:spcAft>
              <a:buNone/>
            </a:pPr>
            <a:r>
              <a:rPr lang="es-MX" sz="2400"/>
              <a:t>los planes y estrategias para identificar lo que quiero hacer como empresa en un periodo </a:t>
            </a:r>
            <a:r>
              <a:rPr lang="es-MX" sz="2400"/>
              <a:t>determinado</a:t>
            </a:r>
            <a:r>
              <a:rPr lang="es-MX" sz="2400"/>
              <a:t> con los recursos necesarios y el personal que se requiera para lograr las metas establecidas. </a:t>
            </a:r>
            <a:endParaRPr sz="2400"/>
          </a:p>
        </p:txBody>
      </p:sp>
      <p:sp>
        <p:nvSpPr>
          <p:cNvPr id="103" name="Google Shape;103;p14"/>
          <p:cNvSpPr txBox="1"/>
          <p:nvPr/>
        </p:nvSpPr>
        <p:spPr>
          <a:xfrm>
            <a:off x="1015100" y="1658775"/>
            <a:ext cx="9784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MX" sz="2800"/>
              <a:t>Proceso administrativo en una MiPyme</a:t>
            </a:r>
            <a:endParaRPr sz="2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Algunas herramientas de la Planeación son:</a:t>
            </a:r>
            <a:endParaRPr/>
          </a:p>
        </p:txBody>
      </p:sp>
      <p:sp>
        <p:nvSpPr>
          <p:cNvPr id="236" name="Google Shape;236;p32"/>
          <p:cNvSpPr txBox="1"/>
          <p:nvPr>
            <p:ph idx="1" type="body"/>
          </p:nvPr>
        </p:nvSpPr>
        <p:spPr>
          <a:xfrm>
            <a:off x="838200" y="1825625"/>
            <a:ext cx="5252400" cy="4883700"/>
          </a:xfrm>
          <a:prstGeom prst="rect">
            <a:avLst/>
          </a:prstGeom>
        </p:spPr>
        <p:txBody>
          <a:bodyPr anchorCtr="0" anchor="t" bIns="45700" lIns="91425" spcFirstLastPara="1" rIns="91425" wrap="square" tIns="45700">
            <a:normAutofit fontScale="85000" lnSpcReduction="20000"/>
          </a:bodyPr>
          <a:lstStyle/>
          <a:p>
            <a:pPr indent="0" lvl="0" marL="0" rtl="0" algn="just">
              <a:lnSpc>
                <a:spcPct val="150000"/>
              </a:lnSpc>
              <a:spcBef>
                <a:spcPts val="1000"/>
              </a:spcBef>
              <a:spcAft>
                <a:spcPts val="0"/>
              </a:spcAft>
              <a:buNone/>
            </a:pPr>
            <a:r>
              <a:rPr b="1" lang="es-MX">
                <a:solidFill>
                  <a:srgbClr val="0000FF"/>
                </a:solidFill>
              </a:rPr>
              <a:t>Presupuestos</a:t>
            </a:r>
            <a:r>
              <a:rPr b="1" lang="es-MX"/>
              <a:t>:</a:t>
            </a:r>
            <a:r>
              <a:rPr lang="es-MX"/>
              <a:t> Es la programación de actividades que generan ingresos y egresos en un periodo determinado y que deben establecerse bien claro su entrada y salidas para determinar si genera utilidad o pérdida en el periodo estipulado. Horngren, Foster, Datar., Contabilidad de costos (2012).</a:t>
            </a:r>
            <a:endParaRPr/>
          </a:p>
          <a:p>
            <a:pPr indent="0" lvl="0" marL="0" rtl="0" algn="just">
              <a:spcBef>
                <a:spcPts val="1000"/>
              </a:spcBef>
              <a:spcAft>
                <a:spcPts val="0"/>
              </a:spcAft>
              <a:buNone/>
            </a:pPr>
            <a:r>
              <a:t/>
            </a:r>
            <a:endParaRPr/>
          </a:p>
        </p:txBody>
      </p:sp>
      <p:pic>
        <p:nvPicPr>
          <p:cNvPr id="237" name="Google Shape;237;p32"/>
          <p:cNvPicPr preferRelativeResize="0"/>
          <p:nvPr/>
        </p:nvPicPr>
        <p:blipFill>
          <a:blip r:embed="rId3">
            <a:alphaModFix/>
          </a:blip>
          <a:stretch>
            <a:fillRect/>
          </a:stretch>
        </p:blipFill>
        <p:spPr>
          <a:xfrm>
            <a:off x="6243000" y="1843225"/>
            <a:ext cx="5796600" cy="332289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solidFill>
                  <a:srgbClr val="4D5156"/>
                </a:solidFill>
                <a:highlight>
                  <a:srgbClr val="FFFFFF"/>
                </a:highlight>
              </a:rPr>
              <a:t>¿</a:t>
            </a:r>
            <a:r>
              <a:rPr lang="es-MX"/>
              <a:t>Qué sigue de la Planeación? La organización</a:t>
            </a:r>
            <a:endParaRPr/>
          </a:p>
        </p:txBody>
      </p:sp>
      <p:sp>
        <p:nvSpPr>
          <p:cNvPr id="244" name="Google Shape;244;p33"/>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s-MX">
                <a:solidFill>
                  <a:srgbClr val="0000FF"/>
                </a:solidFill>
              </a:rPr>
              <a:t>La organización</a:t>
            </a:r>
            <a:r>
              <a:rPr lang="es-MX"/>
              <a:t>, es la segunta etapa del proceso administrativo y ahora vamos a ver </a:t>
            </a:r>
            <a:r>
              <a:rPr lang="es-MX"/>
              <a:t>qué</a:t>
            </a:r>
            <a:r>
              <a:rPr lang="es-MX"/>
              <a:t> elementos la </a:t>
            </a:r>
            <a:r>
              <a:rPr lang="es-MX"/>
              <a:t>conforman</a:t>
            </a:r>
            <a:r>
              <a:rPr lang="es-MX"/>
              <a:t>:</a:t>
            </a:r>
            <a:endParaRPr/>
          </a:p>
          <a:p>
            <a:pPr indent="-342900" lvl="0" marL="457200" rtl="0" algn="l">
              <a:spcBef>
                <a:spcPts val="1000"/>
              </a:spcBef>
              <a:spcAft>
                <a:spcPts val="0"/>
              </a:spcAft>
              <a:buSzPts val="1800"/>
              <a:buAutoNum type="arabicPeriod"/>
            </a:pPr>
            <a:r>
              <a:rPr lang="es-MX"/>
              <a:t>La división del trabajo.</a:t>
            </a:r>
            <a:endParaRPr/>
          </a:p>
          <a:p>
            <a:pPr indent="-342900" lvl="0" marL="457200" rtl="0" algn="l">
              <a:spcBef>
                <a:spcPts val="0"/>
              </a:spcBef>
              <a:spcAft>
                <a:spcPts val="0"/>
              </a:spcAft>
              <a:buSzPts val="1800"/>
              <a:buAutoNum type="arabicPeriod"/>
            </a:pPr>
            <a:r>
              <a:rPr lang="es-MX"/>
              <a:t>La departamentalización o estructura organizacional de la empresa.</a:t>
            </a:r>
            <a:endParaRPr/>
          </a:p>
          <a:p>
            <a:pPr indent="-342900" lvl="0" marL="457200" rtl="0" algn="l">
              <a:spcBef>
                <a:spcPts val="0"/>
              </a:spcBef>
              <a:spcAft>
                <a:spcPts val="0"/>
              </a:spcAft>
              <a:buSzPts val="1800"/>
              <a:buAutoNum type="arabicPeriod"/>
            </a:pPr>
            <a:r>
              <a:rPr lang="es-MX"/>
              <a:t>La línea de mando.</a:t>
            </a:r>
            <a:endParaRPr/>
          </a:p>
          <a:p>
            <a:pPr indent="-342900" lvl="0" marL="457200" rtl="0" algn="l">
              <a:spcBef>
                <a:spcPts val="0"/>
              </a:spcBef>
              <a:spcAft>
                <a:spcPts val="0"/>
              </a:spcAft>
              <a:buSzPts val="1800"/>
              <a:buAutoNum type="arabicPeriod"/>
            </a:pPr>
            <a:r>
              <a:rPr lang="es-MX"/>
              <a:t>Tramo de control.</a:t>
            </a:r>
            <a:endParaRPr/>
          </a:p>
          <a:p>
            <a:pPr indent="-342900" lvl="0" marL="457200" rtl="0" algn="l">
              <a:spcBef>
                <a:spcPts val="0"/>
              </a:spcBef>
              <a:spcAft>
                <a:spcPts val="0"/>
              </a:spcAft>
              <a:buSzPts val="1800"/>
              <a:buAutoNum type="arabicPeriod"/>
            </a:pPr>
            <a:r>
              <a:rPr lang="es-MX"/>
              <a:t>La centralización y descentralización.</a:t>
            </a:r>
            <a:endParaRPr/>
          </a:p>
          <a:p>
            <a:pPr indent="-342900" lvl="0" marL="457200" rtl="0" algn="l">
              <a:spcBef>
                <a:spcPts val="0"/>
              </a:spcBef>
              <a:spcAft>
                <a:spcPts val="0"/>
              </a:spcAft>
              <a:buSzPts val="1800"/>
              <a:buAutoNum type="arabicPeriod"/>
            </a:pPr>
            <a:r>
              <a:rPr lang="es-MX"/>
              <a:t>La formalización</a:t>
            </a:r>
            <a:endParaRPr/>
          </a:p>
          <a:p>
            <a:pPr indent="0" lvl="0" marL="0" rtl="0" algn="l">
              <a:spcBef>
                <a:spcPts val="100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Organización en tu empresa</a:t>
            </a:r>
            <a:endParaRPr/>
          </a:p>
        </p:txBody>
      </p:sp>
      <p:sp>
        <p:nvSpPr>
          <p:cNvPr id="251" name="Google Shape;251;p34"/>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MX"/>
              <a:t>En esta etapa se deberán </a:t>
            </a:r>
            <a:r>
              <a:rPr lang="es-MX"/>
              <a:t>realizar</a:t>
            </a:r>
            <a:r>
              <a:rPr lang="es-MX"/>
              <a:t> e implementar las seis etapas de la organización, iniciando por la </a:t>
            </a:r>
            <a:r>
              <a:rPr b="1" i="1" lang="es-MX"/>
              <a:t>división de tareas</a:t>
            </a:r>
            <a:r>
              <a:rPr lang="es-MX"/>
              <a:t>, en esta acción, corresponde hacer una relación de todas las tareas que se tienen que hacer, por ejemplo:</a:t>
            </a:r>
            <a:endParaRPr/>
          </a:p>
          <a:p>
            <a:pPr indent="-342900" lvl="0" marL="457200" rtl="0" algn="l">
              <a:spcBef>
                <a:spcPts val="1000"/>
              </a:spcBef>
              <a:spcAft>
                <a:spcPts val="0"/>
              </a:spcAft>
              <a:buSzPts val="1800"/>
              <a:buAutoNum type="arabicPeriod"/>
            </a:pPr>
            <a:r>
              <a:rPr lang="es-MX"/>
              <a:t>Administrar.</a:t>
            </a:r>
            <a:endParaRPr/>
          </a:p>
          <a:p>
            <a:pPr indent="-342900" lvl="0" marL="457200" rtl="0" algn="l">
              <a:spcBef>
                <a:spcPts val="0"/>
              </a:spcBef>
              <a:spcAft>
                <a:spcPts val="0"/>
              </a:spcAft>
              <a:buSzPts val="1800"/>
              <a:buAutoNum type="arabicPeriod"/>
            </a:pPr>
            <a:r>
              <a:rPr lang="es-MX"/>
              <a:t>Compar.</a:t>
            </a:r>
            <a:endParaRPr/>
          </a:p>
          <a:p>
            <a:pPr indent="-342900" lvl="0" marL="457200" rtl="0" algn="l">
              <a:spcBef>
                <a:spcPts val="0"/>
              </a:spcBef>
              <a:spcAft>
                <a:spcPts val="0"/>
              </a:spcAft>
              <a:buSzPts val="1800"/>
              <a:buAutoNum type="arabicPeriod"/>
            </a:pPr>
            <a:r>
              <a:rPr lang="es-MX"/>
              <a:t>Producir</a:t>
            </a:r>
            <a:endParaRPr/>
          </a:p>
          <a:p>
            <a:pPr indent="-342900" lvl="0" marL="457200" rtl="0" algn="l">
              <a:spcBef>
                <a:spcPts val="0"/>
              </a:spcBef>
              <a:spcAft>
                <a:spcPts val="0"/>
              </a:spcAft>
              <a:buSzPts val="1800"/>
              <a:buAutoNum type="arabicPeriod"/>
            </a:pPr>
            <a:r>
              <a:rPr lang="es-MX"/>
              <a:t>Hacer mercadotecnia (estrategias de producto, precio, plaza y promoción), </a:t>
            </a:r>
            <a:endParaRPr/>
          </a:p>
          <a:p>
            <a:pPr indent="-342900" lvl="0" marL="457200" rtl="0" algn="l">
              <a:spcBef>
                <a:spcPts val="0"/>
              </a:spcBef>
              <a:spcAft>
                <a:spcPts val="0"/>
              </a:spcAft>
              <a:buSzPts val="1800"/>
              <a:buAutoNum type="arabicPeriod"/>
            </a:pPr>
            <a:r>
              <a:rPr lang="es-MX"/>
              <a:t>Vender, entregar, cobrar, llevar la contabilidad, entre otras.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Organización en tu empresa</a:t>
            </a:r>
            <a:endParaRPr/>
          </a:p>
          <a:p>
            <a:pPr indent="0" lvl="0" marL="0" rtl="0" algn="l">
              <a:spcBef>
                <a:spcPts val="0"/>
              </a:spcBef>
              <a:spcAft>
                <a:spcPts val="0"/>
              </a:spcAft>
              <a:buNone/>
            </a:pPr>
            <a:r>
              <a:t/>
            </a:r>
            <a:endParaRPr/>
          </a:p>
        </p:txBody>
      </p:sp>
      <p:sp>
        <p:nvSpPr>
          <p:cNvPr id="258" name="Google Shape;258;p3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lnSpc>
                <a:spcPct val="150000"/>
              </a:lnSpc>
              <a:spcBef>
                <a:spcPts val="1000"/>
              </a:spcBef>
              <a:spcAft>
                <a:spcPts val="0"/>
              </a:spcAft>
              <a:buNone/>
            </a:pPr>
            <a:r>
              <a:rPr lang="es-MX"/>
              <a:t>Una vez que tengas todas las funciones o tareas que se realizarán en tu empresa, deberás ver que tipo de estructura organización se requiere, por lo general se inicia con una </a:t>
            </a:r>
            <a:r>
              <a:rPr b="1" i="1" lang="es-MX"/>
              <a:t>estructura simple</a:t>
            </a:r>
            <a:r>
              <a:rPr lang="es-MX"/>
              <a:t>, esta es para micro, pequeñas y medianas empresas, pero hay empresas que pueden ser ya grandes desde su inicio y requieren una </a:t>
            </a:r>
            <a:r>
              <a:rPr b="1" i="1" lang="es-MX"/>
              <a:t>estructura </a:t>
            </a:r>
            <a:r>
              <a:rPr b="1" i="1" lang="es-MX"/>
              <a:t>funcional</a:t>
            </a:r>
            <a:r>
              <a:rPr lang="es-MX"/>
              <a:t>. </a:t>
            </a:r>
            <a:endParaRPr/>
          </a:p>
        </p:txBody>
      </p:sp>
      <p:sp>
        <p:nvSpPr>
          <p:cNvPr id="259" name="Google Shape;259;p35"/>
          <p:cNvSpPr txBox="1"/>
          <p:nvPr/>
        </p:nvSpPr>
        <p:spPr>
          <a:xfrm>
            <a:off x="1275425" y="6209825"/>
            <a:ext cx="978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u="sng">
                <a:solidFill>
                  <a:schemeClr val="hlink"/>
                </a:solidFill>
                <a:hlinkClick r:id="rId3"/>
              </a:rPr>
              <a:t>https://enciclopediaeconomica.com/estructura-organizacional/</a:t>
            </a:r>
            <a:r>
              <a:rPr lang="es-MX"/>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Organización en tu empresa</a:t>
            </a:r>
            <a:endParaRPr/>
          </a:p>
        </p:txBody>
      </p:sp>
      <p:sp>
        <p:nvSpPr>
          <p:cNvPr id="266" name="Google Shape;266;p3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l">
              <a:spcBef>
                <a:spcPts val="1000"/>
              </a:spcBef>
              <a:spcAft>
                <a:spcPts val="0"/>
              </a:spcAft>
              <a:buNone/>
            </a:pPr>
            <a:r>
              <a:rPr lang="es-MX"/>
              <a:t>Para ello deberás ver qué tipo de </a:t>
            </a:r>
            <a:r>
              <a:rPr b="1" i="1" lang="es-MX"/>
              <a:t>Departamentalización</a:t>
            </a:r>
            <a:r>
              <a:rPr lang="es-MX"/>
              <a:t> se necesita para tu empresa, estas pueden ser por:</a:t>
            </a:r>
            <a:endParaRPr/>
          </a:p>
          <a:p>
            <a:pPr indent="-342900" lvl="0" marL="457200" rtl="0" algn="l">
              <a:spcBef>
                <a:spcPts val="1000"/>
              </a:spcBef>
              <a:spcAft>
                <a:spcPts val="0"/>
              </a:spcAft>
              <a:buSzPts val="1800"/>
              <a:buAutoNum type="arabicPeriod"/>
            </a:pPr>
            <a:r>
              <a:rPr b="1" i="1" lang="es-MX"/>
              <a:t>Productos</a:t>
            </a:r>
            <a:r>
              <a:rPr lang="es-MX"/>
              <a:t>. Empresas que se especializan en el producto para sus clientes,</a:t>
            </a:r>
            <a:endParaRPr/>
          </a:p>
          <a:p>
            <a:pPr indent="-342900" lvl="0" marL="457200" rtl="0" algn="l">
              <a:spcBef>
                <a:spcPts val="0"/>
              </a:spcBef>
              <a:spcAft>
                <a:spcPts val="0"/>
              </a:spcAft>
              <a:buSzPts val="1800"/>
              <a:buAutoNum type="arabicPeriod"/>
            </a:pPr>
            <a:r>
              <a:rPr b="1" i="1" lang="es-MX"/>
              <a:t>Por Procesos</a:t>
            </a:r>
            <a:r>
              <a:rPr lang="es-MX"/>
              <a:t>; cuando elos procesos que se requieren para fabricar tus productos son muy variados.</a:t>
            </a:r>
            <a:endParaRPr/>
          </a:p>
          <a:p>
            <a:pPr indent="-342900" lvl="0" marL="457200" rtl="0" algn="l">
              <a:spcBef>
                <a:spcPts val="0"/>
              </a:spcBef>
              <a:spcAft>
                <a:spcPts val="0"/>
              </a:spcAft>
              <a:buSzPts val="1800"/>
              <a:buAutoNum type="arabicPeriod"/>
            </a:pPr>
            <a:r>
              <a:rPr b="1" i="1" lang="es-MX"/>
              <a:t>Por Clientes</a:t>
            </a:r>
            <a:r>
              <a:rPr lang="es-MX"/>
              <a:t>, cuando es necesario atender específicamente a los tipso de clientes para darles los productos que ellos requieren, y </a:t>
            </a:r>
            <a:endParaRPr/>
          </a:p>
          <a:p>
            <a:pPr indent="-342900" lvl="0" marL="457200" rtl="0" algn="l">
              <a:spcBef>
                <a:spcPts val="0"/>
              </a:spcBef>
              <a:spcAft>
                <a:spcPts val="0"/>
              </a:spcAft>
              <a:buSzPts val="1800"/>
              <a:buAutoNum type="arabicPeriod"/>
            </a:pPr>
            <a:r>
              <a:rPr b="1" i="1" lang="es-MX"/>
              <a:t>Geográfica</a:t>
            </a:r>
            <a:r>
              <a:rPr lang="es-MX"/>
              <a:t>, cuando se tiene que atender a clientes de distintas áreas geográficas en un país o varios. </a:t>
            </a:r>
            <a:endParaRPr/>
          </a:p>
        </p:txBody>
      </p:sp>
      <p:sp>
        <p:nvSpPr>
          <p:cNvPr id="267" name="Google Shape;267;p36"/>
          <p:cNvSpPr txBox="1"/>
          <p:nvPr/>
        </p:nvSpPr>
        <p:spPr>
          <a:xfrm>
            <a:off x="1400875" y="6176825"/>
            <a:ext cx="978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u="sng">
                <a:solidFill>
                  <a:schemeClr val="hlink"/>
                </a:solidFill>
                <a:hlinkClick r:id="rId3"/>
              </a:rPr>
              <a:t>https://blog.hubspot.es/marketing/diagrama-organizaciona</a:t>
            </a:r>
            <a:r>
              <a:rPr lang="es-MX"/>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Organización en tu empresa: línea de mando</a:t>
            </a:r>
            <a:endParaRPr/>
          </a:p>
        </p:txBody>
      </p:sp>
      <p:sp>
        <p:nvSpPr>
          <p:cNvPr id="274" name="Google Shape;274;p37"/>
          <p:cNvSpPr txBox="1"/>
          <p:nvPr>
            <p:ph idx="1" type="body"/>
          </p:nvPr>
        </p:nvSpPr>
        <p:spPr>
          <a:xfrm>
            <a:off x="838200" y="1825625"/>
            <a:ext cx="5580600" cy="4351200"/>
          </a:xfrm>
          <a:prstGeom prst="rect">
            <a:avLst/>
          </a:prstGeom>
        </p:spPr>
        <p:txBody>
          <a:bodyPr anchorCtr="0" anchor="t" bIns="45700" lIns="91425" spcFirstLastPara="1" rIns="91425" wrap="square" tIns="45700">
            <a:normAutofit fontScale="85000" lnSpcReduction="20000"/>
          </a:bodyPr>
          <a:lstStyle/>
          <a:p>
            <a:pPr indent="0" lvl="0" marL="0" rtl="0" algn="just">
              <a:lnSpc>
                <a:spcPct val="150000"/>
              </a:lnSpc>
              <a:spcBef>
                <a:spcPts val="1000"/>
              </a:spcBef>
              <a:spcAft>
                <a:spcPts val="0"/>
              </a:spcAft>
              <a:buNone/>
            </a:pPr>
            <a:r>
              <a:rPr lang="es-MX"/>
              <a:t>Ahora debes definir la </a:t>
            </a:r>
            <a:r>
              <a:rPr b="1" i="1" lang="es-MX"/>
              <a:t>línea de mando</a:t>
            </a:r>
            <a:r>
              <a:rPr lang="es-MX"/>
              <a:t> en tu organización, ya que hiciste tu estructura </a:t>
            </a:r>
            <a:r>
              <a:rPr lang="es-MX"/>
              <a:t>organizacional</a:t>
            </a:r>
            <a:r>
              <a:rPr lang="es-MX"/>
              <a:t> simple, establece las líneas de mando y comunicación entre tus subalternos para que ellos sepan a </a:t>
            </a:r>
            <a:r>
              <a:rPr lang="es-MX"/>
              <a:t>quién</a:t>
            </a:r>
            <a:r>
              <a:rPr lang="es-MX"/>
              <a:t> deben informar y a quién deben atender el mando, responsabilidad y entregar informes de resultados.</a:t>
            </a:r>
            <a:endParaRPr/>
          </a:p>
        </p:txBody>
      </p:sp>
      <p:pic>
        <p:nvPicPr>
          <p:cNvPr id="275" name="Google Shape;275;p37"/>
          <p:cNvPicPr preferRelativeResize="0"/>
          <p:nvPr/>
        </p:nvPicPr>
        <p:blipFill>
          <a:blip r:embed="rId3">
            <a:alphaModFix/>
          </a:blip>
          <a:stretch>
            <a:fillRect/>
          </a:stretch>
        </p:blipFill>
        <p:spPr>
          <a:xfrm>
            <a:off x="6926825" y="1825625"/>
            <a:ext cx="4426975" cy="387361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Organización de tu empresa</a:t>
            </a:r>
            <a:endParaRPr/>
          </a:p>
        </p:txBody>
      </p:sp>
      <p:sp>
        <p:nvSpPr>
          <p:cNvPr id="282" name="Google Shape;282;p38"/>
          <p:cNvSpPr txBox="1"/>
          <p:nvPr>
            <p:ph idx="1" type="body"/>
          </p:nvPr>
        </p:nvSpPr>
        <p:spPr>
          <a:xfrm>
            <a:off x="838200" y="1825625"/>
            <a:ext cx="5685300" cy="4781400"/>
          </a:xfrm>
          <a:prstGeom prst="rect">
            <a:avLst/>
          </a:prstGeom>
        </p:spPr>
        <p:txBody>
          <a:bodyPr anchorCtr="0" anchor="t" bIns="45700" lIns="91425" spcFirstLastPara="1" rIns="91425" wrap="square" tIns="45700">
            <a:normAutofit fontScale="70000" lnSpcReduction="10000"/>
          </a:bodyPr>
          <a:lstStyle/>
          <a:p>
            <a:pPr indent="0" lvl="0" marL="0" rtl="0" algn="just">
              <a:lnSpc>
                <a:spcPct val="150000"/>
              </a:lnSpc>
              <a:spcBef>
                <a:spcPts val="1000"/>
              </a:spcBef>
              <a:spcAft>
                <a:spcPts val="0"/>
              </a:spcAft>
              <a:buNone/>
            </a:pPr>
            <a:r>
              <a:rPr lang="es-MX"/>
              <a:t>Ahora vamos a diseñar los </a:t>
            </a:r>
            <a:r>
              <a:rPr b="1" i="1" lang="es-MX"/>
              <a:t>Tramos de Control</a:t>
            </a:r>
            <a:r>
              <a:rPr lang="es-MX"/>
              <a:t> de tus supervisores, esto es sólo si se requiere, por lo regular en las MiPyMes, el dueño es el gerente y el que hace todas las funciones importantes de la empresa, por lo que no se requiere definir el tramo de control, pero si es una empresa con más de 15 </a:t>
            </a:r>
            <a:r>
              <a:rPr lang="es-MX"/>
              <a:t>empleados</a:t>
            </a:r>
            <a:r>
              <a:rPr lang="es-MX"/>
              <a:t>, entonces si necesitas establecer quién manda a quién y quién informa a quién, y el número de subalternos que un jefe puede mandar y coordinar eficaz y eficientemente, </a:t>
            </a:r>
            <a:endParaRPr/>
          </a:p>
        </p:txBody>
      </p:sp>
      <p:pic>
        <p:nvPicPr>
          <p:cNvPr id="283" name="Google Shape;283;p38"/>
          <p:cNvPicPr preferRelativeResize="0"/>
          <p:nvPr/>
        </p:nvPicPr>
        <p:blipFill>
          <a:blip r:embed="rId3">
            <a:alphaModFix/>
          </a:blip>
          <a:stretch>
            <a:fillRect/>
          </a:stretch>
        </p:blipFill>
        <p:spPr>
          <a:xfrm>
            <a:off x="6675900" y="1843225"/>
            <a:ext cx="5363700" cy="405853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Organización de tu empresa</a:t>
            </a:r>
            <a:endParaRPr/>
          </a:p>
        </p:txBody>
      </p:sp>
      <p:sp>
        <p:nvSpPr>
          <p:cNvPr id="290" name="Google Shape;290;p3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MX"/>
              <a:t>Una vez que ya tengas la línea de mando, el tramo de control y tu estructura </a:t>
            </a:r>
            <a:r>
              <a:rPr lang="es-MX"/>
              <a:t>organizacional</a:t>
            </a:r>
            <a:r>
              <a:rPr lang="es-MX"/>
              <a:t> (organigrama), deberás definir si va a ser una estructura </a:t>
            </a:r>
            <a:r>
              <a:rPr b="1" i="1" lang="es-MX"/>
              <a:t>Centralizada</a:t>
            </a:r>
            <a:r>
              <a:rPr lang="es-MX"/>
              <a:t> o </a:t>
            </a:r>
            <a:r>
              <a:rPr b="1" i="1" lang="es-MX"/>
              <a:t>Descentralizada.</a:t>
            </a:r>
            <a:endParaRPr b="1" i="1"/>
          </a:p>
          <a:p>
            <a:pPr indent="0" lvl="0" marL="0" rtl="0" algn="l">
              <a:spcBef>
                <a:spcPts val="1000"/>
              </a:spcBef>
              <a:spcAft>
                <a:spcPts val="0"/>
              </a:spcAft>
              <a:buNone/>
            </a:pPr>
            <a:r>
              <a:rPr b="1" i="1" lang="es-MX"/>
              <a:t>Centralización</a:t>
            </a:r>
            <a:r>
              <a:rPr b="1" lang="es-MX"/>
              <a:t>: </a:t>
            </a:r>
            <a:r>
              <a:rPr lang="es-MX"/>
              <a:t>Tipo de estructura </a:t>
            </a:r>
            <a:r>
              <a:rPr lang="es-MX"/>
              <a:t>donde</a:t>
            </a:r>
            <a:r>
              <a:rPr lang="es-MX"/>
              <a:t> las decisiones son tomadas solo en la alta dirección. (</a:t>
            </a:r>
            <a:r>
              <a:rPr b="1" i="1" lang="es-MX"/>
              <a:t>estructuras mecánicas</a:t>
            </a:r>
            <a:r>
              <a:rPr lang="es-MX"/>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i="1" lang="es-MX"/>
              <a:t>Descentralización</a:t>
            </a:r>
            <a:r>
              <a:rPr lang="es-MX"/>
              <a:t>: Tipo de estructura organizacional donde las </a:t>
            </a:r>
            <a:r>
              <a:rPr lang="es-MX"/>
              <a:t>decisiones</a:t>
            </a:r>
            <a:r>
              <a:rPr lang="es-MX"/>
              <a:t> </a:t>
            </a:r>
            <a:r>
              <a:rPr lang="es-MX"/>
              <a:t>pueden</a:t>
            </a:r>
            <a:r>
              <a:rPr lang="es-MX"/>
              <a:t> ser tomadas en cualquier nivel de la estructura organizacional y es muy </a:t>
            </a:r>
            <a:r>
              <a:rPr lang="es-MX"/>
              <a:t>recurrido</a:t>
            </a:r>
            <a:r>
              <a:rPr lang="es-MX"/>
              <a:t> actualmente por las empresas de las nuevas generaciones.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Organización de tu empresa</a:t>
            </a:r>
            <a:endParaRPr/>
          </a:p>
        </p:txBody>
      </p:sp>
      <p:sp>
        <p:nvSpPr>
          <p:cNvPr id="297" name="Google Shape;297;p40"/>
          <p:cNvSpPr txBox="1"/>
          <p:nvPr>
            <p:ph idx="1" type="body"/>
          </p:nvPr>
        </p:nvSpPr>
        <p:spPr>
          <a:xfrm>
            <a:off x="838200" y="1825625"/>
            <a:ext cx="5538900" cy="48234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1000"/>
              </a:spcBef>
              <a:spcAft>
                <a:spcPts val="0"/>
              </a:spcAft>
              <a:buNone/>
            </a:pPr>
            <a:r>
              <a:rPr lang="es-MX"/>
              <a:t>Y por último, el grado de </a:t>
            </a:r>
            <a:r>
              <a:rPr b="1" i="1" lang="es-MX"/>
              <a:t>formalización </a:t>
            </a:r>
            <a:r>
              <a:rPr lang="es-MX"/>
              <a:t>que va a tener tu empresa, las </a:t>
            </a:r>
            <a:r>
              <a:rPr b="1" i="1" lang="es-MX"/>
              <a:t>empresas </a:t>
            </a:r>
            <a:r>
              <a:rPr b="1" i="1" lang="es-MX"/>
              <a:t>mecanizadas</a:t>
            </a:r>
            <a:r>
              <a:rPr lang="es-MX"/>
              <a:t>, son aquellas que tienen una amplia </a:t>
            </a:r>
            <a:r>
              <a:rPr b="1" i="1" lang="es-MX"/>
              <a:t>división de tareas,</a:t>
            </a:r>
            <a:r>
              <a:rPr lang="es-MX"/>
              <a:t> alta </a:t>
            </a:r>
            <a:r>
              <a:rPr b="1" i="1" lang="es-MX"/>
              <a:t>departamentalización</a:t>
            </a:r>
            <a:r>
              <a:rPr lang="es-MX"/>
              <a:t>, </a:t>
            </a:r>
            <a:r>
              <a:rPr b="1" i="1" lang="es-MX"/>
              <a:t>tramos de control</a:t>
            </a:r>
            <a:r>
              <a:rPr lang="es-MX"/>
              <a:t> amplios, </a:t>
            </a:r>
            <a:r>
              <a:rPr b="1" i="1" lang="es-MX"/>
              <a:t>líneas de mando</a:t>
            </a:r>
            <a:r>
              <a:rPr lang="es-MX"/>
              <a:t> bien definidas, son altamente </a:t>
            </a:r>
            <a:r>
              <a:rPr b="1" i="1" lang="es-MX"/>
              <a:t>centralizadas</a:t>
            </a:r>
            <a:r>
              <a:rPr lang="es-MX"/>
              <a:t> y  muy </a:t>
            </a:r>
            <a:r>
              <a:rPr b="1" i="1" lang="es-MX"/>
              <a:t>formalizadas</a:t>
            </a:r>
            <a:r>
              <a:rPr lang="es-MX"/>
              <a:t>.</a:t>
            </a:r>
            <a:endParaRPr/>
          </a:p>
        </p:txBody>
      </p:sp>
      <p:pic>
        <p:nvPicPr>
          <p:cNvPr id="298" name="Google Shape;298;p40"/>
          <p:cNvPicPr preferRelativeResize="0"/>
          <p:nvPr/>
        </p:nvPicPr>
        <p:blipFill>
          <a:blip r:embed="rId3">
            <a:alphaModFix/>
          </a:blip>
          <a:stretch>
            <a:fillRect/>
          </a:stretch>
        </p:blipFill>
        <p:spPr>
          <a:xfrm>
            <a:off x="6487575" y="2115025"/>
            <a:ext cx="5228525" cy="33002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Organización de tu empresa</a:t>
            </a:r>
            <a:endParaRPr/>
          </a:p>
        </p:txBody>
      </p:sp>
      <p:sp>
        <p:nvSpPr>
          <p:cNvPr id="305" name="Google Shape;305;p41"/>
          <p:cNvSpPr txBox="1"/>
          <p:nvPr>
            <p:ph idx="1" type="body"/>
          </p:nvPr>
        </p:nvSpPr>
        <p:spPr>
          <a:xfrm>
            <a:off x="691850" y="1825625"/>
            <a:ext cx="5706300" cy="4351200"/>
          </a:xfrm>
          <a:prstGeom prst="rect">
            <a:avLst/>
          </a:prstGeom>
        </p:spPr>
        <p:txBody>
          <a:bodyPr anchorCtr="0" anchor="t" bIns="45700" lIns="91425" spcFirstLastPara="1" rIns="91425" wrap="square" tIns="45700">
            <a:normAutofit fontScale="77500" lnSpcReduction="10000"/>
          </a:bodyPr>
          <a:lstStyle/>
          <a:p>
            <a:pPr indent="0" lvl="0" marL="0" rtl="0" algn="l">
              <a:lnSpc>
                <a:spcPct val="150000"/>
              </a:lnSpc>
              <a:spcBef>
                <a:spcPts val="1000"/>
              </a:spcBef>
              <a:spcAft>
                <a:spcPts val="0"/>
              </a:spcAft>
              <a:buNone/>
            </a:pPr>
            <a:r>
              <a:rPr lang="es-MX"/>
              <a:t>En las empresas con poca </a:t>
            </a:r>
            <a:r>
              <a:rPr b="1" i="1" lang="es-MX"/>
              <a:t>formalización</a:t>
            </a:r>
            <a:r>
              <a:rPr lang="es-MX"/>
              <a:t>, suelen ser empresas que se requiere que los empleados pongan toda su creatividad, sus ideas, sus aportes a los procesos y esto genera mayor productividad; se permite la toma de decisiones en todos los niveles, generando en muchas empresas bien dirigidas, un mejor desempeño y satisfacción de sus empleados. </a:t>
            </a:r>
            <a:endParaRPr/>
          </a:p>
        </p:txBody>
      </p:sp>
      <p:pic>
        <p:nvPicPr>
          <p:cNvPr id="306" name="Google Shape;306;p41"/>
          <p:cNvPicPr preferRelativeResize="0"/>
          <p:nvPr/>
        </p:nvPicPr>
        <p:blipFill>
          <a:blip r:embed="rId3">
            <a:alphaModFix/>
          </a:blip>
          <a:stretch>
            <a:fillRect/>
          </a:stretch>
        </p:blipFill>
        <p:spPr>
          <a:xfrm>
            <a:off x="6550550" y="1843225"/>
            <a:ext cx="5489051" cy="3656854"/>
          </a:xfrm>
          <a:prstGeom prst="rect">
            <a:avLst/>
          </a:prstGeom>
          <a:noFill/>
          <a:ln>
            <a:noFill/>
          </a:ln>
        </p:spPr>
      </p:pic>
      <p:sp>
        <p:nvSpPr>
          <p:cNvPr id="307" name="Google Shape;307;p41"/>
          <p:cNvSpPr txBox="1"/>
          <p:nvPr/>
        </p:nvSpPr>
        <p:spPr>
          <a:xfrm>
            <a:off x="7350625" y="5881175"/>
            <a:ext cx="388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a:t>Oficinas de la empresa Google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p:nvPr/>
        </p:nvSpPr>
        <p:spPr>
          <a:xfrm flipH="1">
            <a:off x="4340180" y="5705341"/>
            <a:ext cx="7851820" cy="1152659"/>
          </a:xfrm>
          <a:prstGeom prst="rtTriangle">
            <a:avLst/>
          </a:prstGeom>
          <a:solidFill>
            <a:srgbClr val="01CF91"/>
          </a:solidFill>
          <a:ln cap="flat" cmpd="sng" w="12700">
            <a:solidFill>
              <a:srgbClr val="01CF9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109" name="Google Shape;109;p15"/>
          <p:cNvPicPr preferRelativeResize="0"/>
          <p:nvPr/>
        </p:nvPicPr>
        <p:blipFill rotWithShape="1">
          <a:blip r:embed="rId3">
            <a:alphaModFix/>
          </a:blip>
          <a:srcRect b="0" l="0" r="0" t="0"/>
          <a:stretch/>
        </p:blipFill>
        <p:spPr>
          <a:xfrm>
            <a:off x="9836676" y="6156101"/>
            <a:ext cx="2123503" cy="436733"/>
          </a:xfrm>
          <a:prstGeom prst="rect">
            <a:avLst/>
          </a:prstGeom>
          <a:noFill/>
          <a:ln>
            <a:noFill/>
          </a:ln>
        </p:spPr>
      </p:pic>
      <p:sp>
        <p:nvSpPr>
          <p:cNvPr id="110" name="Google Shape;110;p15"/>
          <p:cNvSpPr/>
          <p:nvPr/>
        </p:nvSpPr>
        <p:spPr>
          <a:xfrm>
            <a:off x="0" y="5705341"/>
            <a:ext cx="6941712" cy="1152659"/>
          </a:xfrm>
          <a:prstGeom prst="rtTriangle">
            <a:avLst/>
          </a:prstGeom>
          <a:solidFill>
            <a:srgbClr val="001648"/>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1" name="Google Shape;111;p15"/>
          <p:cNvSpPr txBox="1"/>
          <p:nvPr/>
        </p:nvSpPr>
        <p:spPr>
          <a:xfrm>
            <a:off x="1163625" y="1559750"/>
            <a:ext cx="9784500" cy="3170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Clr>
                <a:schemeClr val="dk1"/>
              </a:buClr>
              <a:buSzPts val="1100"/>
              <a:buFont typeface="Arial"/>
              <a:buNone/>
            </a:pPr>
            <a:r>
              <a:rPr lang="es-MX" sz="2400">
                <a:solidFill>
                  <a:schemeClr val="dk1"/>
                </a:solidFill>
              </a:rPr>
              <a:t>L</a:t>
            </a:r>
            <a:r>
              <a:rPr lang="es-MX" sz="2400">
                <a:solidFill>
                  <a:schemeClr val="dk1"/>
                </a:solidFill>
              </a:rPr>
              <a:t>o que requiere organizar las funciones, roles y estructura organizacional, dirigir al personal con liderazgo, motivación, comunicación y realizar las medidas de control para definir si lo que se planeó realmente se está alcanzando, a esto se le conoce como el Proceso Administrativo.</a:t>
            </a:r>
            <a:endParaRPr sz="2400">
              <a:solidFill>
                <a:schemeClr val="dk1"/>
              </a:solidFill>
            </a:endParaRPr>
          </a:p>
          <a:p>
            <a:pPr indent="0" lvl="0" marL="0" rtl="0" algn="just">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Dirección </a:t>
            </a:r>
            <a:r>
              <a:rPr lang="es-MX" sz="4450">
                <a:solidFill>
                  <a:srgbClr val="4D5156"/>
                </a:solidFill>
                <a:highlight>
                  <a:srgbClr val="FFFFFF"/>
                </a:highlight>
              </a:rPr>
              <a:t>¿</a:t>
            </a:r>
            <a:r>
              <a:rPr lang="es-MX"/>
              <a:t>cómo implementarla?</a:t>
            </a:r>
            <a:endParaRPr/>
          </a:p>
        </p:txBody>
      </p:sp>
      <p:sp>
        <p:nvSpPr>
          <p:cNvPr id="314" name="Google Shape;314;p4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lnSpc>
                <a:spcPct val="150000"/>
              </a:lnSpc>
              <a:spcBef>
                <a:spcPts val="1000"/>
              </a:spcBef>
              <a:spcAft>
                <a:spcPts val="0"/>
              </a:spcAft>
              <a:buNone/>
            </a:pPr>
            <a:r>
              <a:rPr lang="es-MX"/>
              <a:t>La </a:t>
            </a:r>
            <a:r>
              <a:rPr lang="es-MX"/>
              <a:t>tercera</a:t>
            </a:r>
            <a:r>
              <a:rPr lang="es-MX"/>
              <a:t> etapa del proceso administrativo, la Dirección, </a:t>
            </a:r>
            <a:r>
              <a:rPr lang="es-MX"/>
              <a:t>está</a:t>
            </a:r>
            <a:r>
              <a:rPr lang="es-MX"/>
              <a:t> conformada por los </a:t>
            </a:r>
            <a:r>
              <a:rPr lang="es-MX"/>
              <a:t>siguientes elementos: </a:t>
            </a:r>
            <a:endParaRPr/>
          </a:p>
          <a:p>
            <a:pPr indent="-342900" lvl="0" marL="457200" rtl="0" algn="l">
              <a:lnSpc>
                <a:spcPct val="150000"/>
              </a:lnSpc>
              <a:spcBef>
                <a:spcPts val="1000"/>
              </a:spcBef>
              <a:spcAft>
                <a:spcPts val="0"/>
              </a:spcAft>
              <a:buSzPts val="1800"/>
              <a:buAutoNum type="arabicPeriod"/>
            </a:pPr>
            <a:r>
              <a:rPr lang="es-MX"/>
              <a:t>Liderazgo.</a:t>
            </a:r>
            <a:endParaRPr/>
          </a:p>
          <a:p>
            <a:pPr indent="-342900" lvl="0" marL="457200" rtl="0" algn="l">
              <a:lnSpc>
                <a:spcPct val="150000"/>
              </a:lnSpc>
              <a:spcBef>
                <a:spcPts val="0"/>
              </a:spcBef>
              <a:spcAft>
                <a:spcPts val="0"/>
              </a:spcAft>
              <a:buSzPts val="1800"/>
              <a:buAutoNum type="arabicPeriod"/>
            </a:pPr>
            <a:r>
              <a:rPr lang="es-MX"/>
              <a:t>Motivación.</a:t>
            </a:r>
            <a:endParaRPr/>
          </a:p>
          <a:p>
            <a:pPr indent="-342900" lvl="0" marL="457200" rtl="0" algn="l">
              <a:lnSpc>
                <a:spcPct val="150000"/>
              </a:lnSpc>
              <a:spcBef>
                <a:spcPts val="0"/>
              </a:spcBef>
              <a:spcAft>
                <a:spcPts val="0"/>
              </a:spcAft>
              <a:buSzPts val="1800"/>
              <a:buAutoNum type="arabicPeriod"/>
            </a:pPr>
            <a:r>
              <a:rPr lang="es-MX"/>
              <a:t>Grupos y equipos.</a:t>
            </a:r>
            <a:endParaRPr/>
          </a:p>
          <a:p>
            <a:pPr indent="-342900" lvl="0" marL="457200" rtl="0" algn="l">
              <a:lnSpc>
                <a:spcPct val="150000"/>
              </a:lnSpc>
              <a:spcBef>
                <a:spcPts val="0"/>
              </a:spcBef>
              <a:spcAft>
                <a:spcPts val="0"/>
              </a:spcAft>
              <a:buSzPts val="1800"/>
              <a:buAutoNum type="arabicPeriod"/>
            </a:pPr>
            <a:r>
              <a:rPr lang="es-MX"/>
              <a:t>Supervisión. </a:t>
            </a:r>
            <a:r>
              <a:rPr lang="es-MX"/>
              <a:t> </a:t>
            </a:r>
            <a:endParaRPr/>
          </a:p>
        </p:txBody>
      </p:sp>
      <p:pic>
        <p:nvPicPr>
          <p:cNvPr id="315" name="Google Shape;315;p42"/>
          <p:cNvPicPr preferRelativeResize="0"/>
          <p:nvPr/>
        </p:nvPicPr>
        <p:blipFill>
          <a:blip r:embed="rId3">
            <a:alphaModFix/>
          </a:blip>
          <a:stretch>
            <a:fillRect/>
          </a:stretch>
        </p:blipFill>
        <p:spPr>
          <a:xfrm>
            <a:off x="5037125" y="3368502"/>
            <a:ext cx="6400326" cy="30317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Liderazgo</a:t>
            </a:r>
            <a:endParaRPr/>
          </a:p>
        </p:txBody>
      </p:sp>
      <p:sp>
        <p:nvSpPr>
          <p:cNvPr id="322" name="Google Shape;322;p43"/>
          <p:cNvSpPr txBox="1"/>
          <p:nvPr>
            <p:ph idx="1" type="body"/>
          </p:nvPr>
        </p:nvSpPr>
        <p:spPr>
          <a:xfrm>
            <a:off x="838200" y="1825625"/>
            <a:ext cx="5413500" cy="43512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1000"/>
              </a:spcBef>
              <a:spcAft>
                <a:spcPts val="0"/>
              </a:spcAft>
              <a:buNone/>
            </a:pPr>
            <a:r>
              <a:rPr lang="es-MX"/>
              <a:t>Cuando hablamos de liderazgo en la empresa, es muy ambiguo, ya que hay muchas </a:t>
            </a:r>
            <a:r>
              <a:rPr lang="es-MX"/>
              <a:t>definiciones</a:t>
            </a:r>
            <a:r>
              <a:rPr lang="es-MX"/>
              <a:t> de liderazgo, pero debemos entenderlo como el proceso de dirigir a los subordinados hacia los objetivos del negocio y personales para el desarrollo profesional y organizacional.</a:t>
            </a:r>
            <a:endParaRPr/>
          </a:p>
        </p:txBody>
      </p:sp>
      <p:pic>
        <p:nvPicPr>
          <p:cNvPr id="323" name="Google Shape;323;p43"/>
          <p:cNvPicPr preferRelativeResize="0"/>
          <p:nvPr/>
        </p:nvPicPr>
        <p:blipFill>
          <a:blip r:embed="rId3">
            <a:alphaModFix/>
          </a:blip>
          <a:stretch>
            <a:fillRect/>
          </a:stretch>
        </p:blipFill>
        <p:spPr>
          <a:xfrm>
            <a:off x="6251700" y="2930475"/>
            <a:ext cx="5635500" cy="28177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 liderazgo y quienes dirigen la empresa</a:t>
            </a:r>
            <a:endParaRPr/>
          </a:p>
        </p:txBody>
      </p:sp>
      <p:sp>
        <p:nvSpPr>
          <p:cNvPr id="330" name="Google Shape;330;p44"/>
          <p:cNvSpPr txBox="1"/>
          <p:nvPr>
            <p:ph idx="1" type="body"/>
          </p:nvPr>
        </p:nvSpPr>
        <p:spPr>
          <a:xfrm>
            <a:off x="838200" y="1825625"/>
            <a:ext cx="5936100" cy="4927800"/>
          </a:xfrm>
          <a:prstGeom prst="rect">
            <a:avLst/>
          </a:prstGeom>
        </p:spPr>
        <p:txBody>
          <a:bodyPr anchorCtr="0" anchor="t" bIns="45700" lIns="91425" spcFirstLastPara="1" rIns="91425" wrap="square" tIns="45700">
            <a:normAutofit fontScale="70000"/>
          </a:bodyPr>
          <a:lstStyle/>
          <a:p>
            <a:pPr indent="0" lvl="0" marL="0" rtl="0" algn="l">
              <a:lnSpc>
                <a:spcPct val="150000"/>
              </a:lnSpc>
              <a:spcBef>
                <a:spcPts val="1000"/>
              </a:spcBef>
              <a:spcAft>
                <a:spcPts val="0"/>
              </a:spcAft>
              <a:buNone/>
            </a:pPr>
            <a:r>
              <a:rPr lang="es-MX"/>
              <a:t>El dueño o administradores del negocio, deben contemplar primeramente el “</a:t>
            </a:r>
            <a:r>
              <a:rPr lang="es-MX"/>
              <a:t>Comportamiento</a:t>
            </a:r>
            <a:r>
              <a:rPr lang="es-MX"/>
              <a:t> </a:t>
            </a:r>
            <a:r>
              <a:rPr lang="es-MX"/>
              <a:t>Organizacional</a:t>
            </a:r>
            <a:r>
              <a:rPr lang="es-MX"/>
              <a:t>”; es decir, la forma en que las personas se en la empresa. Todos somos diferentes y ello genera una variedad de reacciones ante las personas que contribuyen al éxito de las estrategias aplicadas a la creatividad en el desarrollo del producto, su comercialización, promoción y distribución de estos. Es por ello que debemos entender su reacción en razón a las circunstancias en las que se </a:t>
            </a:r>
            <a:r>
              <a:rPr lang="es-MX"/>
              <a:t>desenvuelven</a:t>
            </a:r>
            <a:r>
              <a:rPr lang="es-MX"/>
              <a:t> </a:t>
            </a:r>
            <a:endParaRPr/>
          </a:p>
        </p:txBody>
      </p:sp>
      <p:pic>
        <p:nvPicPr>
          <p:cNvPr id="331" name="Google Shape;331;p44"/>
          <p:cNvPicPr preferRelativeResize="0"/>
          <p:nvPr/>
        </p:nvPicPr>
        <p:blipFill>
          <a:blip r:embed="rId3">
            <a:alphaModFix/>
          </a:blip>
          <a:stretch>
            <a:fillRect/>
          </a:stretch>
        </p:blipFill>
        <p:spPr>
          <a:xfrm>
            <a:off x="6926700" y="1843225"/>
            <a:ext cx="5112900" cy="3401943"/>
          </a:xfrm>
          <a:prstGeom prst="rect">
            <a:avLst/>
          </a:prstGeom>
          <a:noFill/>
          <a:ln>
            <a:noFill/>
          </a:ln>
        </p:spPr>
      </p:pic>
      <p:sp>
        <p:nvSpPr>
          <p:cNvPr id="332" name="Google Shape;332;p44"/>
          <p:cNvSpPr txBox="1"/>
          <p:nvPr/>
        </p:nvSpPr>
        <p:spPr>
          <a:xfrm>
            <a:off x="7081800" y="5666225"/>
            <a:ext cx="4802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u="sng">
                <a:solidFill>
                  <a:schemeClr val="hlink"/>
                </a:solidFill>
                <a:hlinkClick r:id="rId4"/>
              </a:rPr>
              <a:t>https://www.gestion.org/equipo-de-trabajo-comunicacion/</a:t>
            </a:r>
            <a:r>
              <a:rPr lang="es-MX"/>
              <a:t>, </a:t>
            </a:r>
            <a:endParaRPr/>
          </a:p>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El liderazgo y quienes dirigen la empresa</a:t>
            </a:r>
            <a:endParaRPr/>
          </a:p>
        </p:txBody>
      </p:sp>
      <p:sp>
        <p:nvSpPr>
          <p:cNvPr id="339" name="Google Shape;339;p4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92500" lnSpcReduction="20000"/>
          </a:bodyPr>
          <a:lstStyle/>
          <a:p>
            <a:pPr indent="0" lvl="0" marL="0" rtl="0" algn="l">
              <a:lnSpc>
                <a:spcPct val="150000"/>
              </a:lnSpc>
              <a:spcBef>
                <a:spcPts val="1000"/>
              </a:spcBef>
              <a:spcAft>
                <a:spcPts val="0"/>
              </a:spcAft>
              <a:buNone/>
            </a:pPr>
            <a:r>
              <a:rPr lang="es-MX"/>
              <a:t>El </a:t>
            </a:r>
            <a:r>
              <a:rPr b="1" i="1" lang="es-MX"/>
              <a:t>liderazgo</a:t>
            </a:r>
            <a:r>
              <a:rPr lang="es-MX"/>
              <a:t> de </a:t>
            </a:r>
            <a:r>
              <a:rPr lang="es-MX"/>
              <a:t>quien</a:t>
            </a:r>
            <a:r>
              <a:rPr lang="es-MX"/>
              <a:t> dirige la empresa, debe ser lo </a:t>
            </a:r>
            <a:r>
              <a:rPr lang="es-MX"/>
              <a:t>bastante</a:t>
            </a:r>
            <a:r>
              <a:rPr lang="es-MX"/>
              <a:t> enfocado hacia las </a:t>
            </a:r>
            <a:r>
              <a:rPr b="1" i="1" lang="es-MX"/>
              <a:t>personas</a:t>
            </a:r>
            <a:r>
              <a:rPr lang="es-MX"/>
              <a:t> o hacia las </a:t>
            </a:r>
            <a:r>
              <a:rPr b="1" i="1" lang="es-MX"/>
              <a:t>metas</a:t>
            </a:r>
            <a:r>
              <a:rPr lang="es-MX"/>
              <a:t> como lo establecen </a:t>
            </a:r>
            <a:r>
              <a:rPr b="1" i="1" lang="es-MX"/>
              <a:t>Blake, Robert,. y Adams, Anne McCanse </a:t>
            </a:r>
            <a:r>
              <a:rPr lang="es-MX"/>
              <a:t>en su libro “ </a:t>
            </a:r>
            <a:r>
              <a:rPr b="1" i="1" lang="es-MX"/>
              <a:t>Soluciones Grid a dilemas de liderazgo”</a:t>
            </a:r>
            <a:r>
              <a:rPr lang="es-MX"/>
              <a:t>. Mediante la “</a:t>
            </a:r>
            <a:r>
              <a:rPr b="1" i="1" lang="es-MX"/>
              <a:t>Grid Administrativo de liderago”</a:t>
            </a:r>
            <a:r>
              <a:rPr lang="es-MX"/>
              <a:t>, pueden establecerse los tipos de liderazgo para identificar cuál es el más conveniente para cada situación bajo las condiciones, con el fin de buscar el logro de los objetivos mediante el enfoque en las tareas o en las personas.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6"/>
          <p:cNvSpPr txBox="1"/>
          <p:nvPr>
            <p:ph type="title"/>
          </p:nvPr>
        </p:nvSpPr>
        <p:spPr>
          <a:xfrm>
            <a:off x="838200" y="1026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La Grid gerencial de Blake-McCanse</a:t>
            </a:r>
            <a:endParaRPr/>
          </a:p>
        </p:txBody>
      </p:sp>
      <p:sp>
        <p:nvSpPr>
          <p:cNvPr id="346" name="Google Shape;346;p46"/>
          <p:cNvSpPr txBox="1"/>
          <p:nvPr>
            <p:ph idx="1" type="body"/>
          </p:nvPr>
        </p:nvSpPr>
        <p:spPr>
          <a:xfrm>
            <a:off x="838200" y="1428350"/>
            <a:ext cx="10515600" cy="4927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MX"/>
              <a:t>Mediante el estilo de liderazgo:</a:t>
            </a:r>
            <a:endParaRPr/>
          </a:p>
          <a:p>
            <a:pPr indent="0" lvl="0" marL="0" rtl="0" algn="l">
              <a:spcBef>
                <a:spcPts val="1000"/>
              </a:spcBef>
              <a:spcAft>
                <a:spcPts val="0"/>
              </a:spcAft>
              <a:buNone/>
            </a:pPr>
            <a:r>
              <a:rPr lang="es-MX"/>
              <a:t>1.1 Estilo de mando empobrecido, ni hace ni deja hacer.</a:t>
            </a:r>
            <a:endParaRPr/>
          </a:p>
          <a:p>
            <a:pPr indent="0" lvl="0" marL="0" rtl="0" algn="l">
              <a:spcBef>
                <a:spcPts val="1000"/>
              </a:spcBef>
              <a:spcAft>
                <a:spcPts val="0"/>
              </a:spcAft>
              <a:buNone/>
            </a:pPr>
            <a:r>
              <a:rPr lang="es-MX"/>
              <a:t>9.1 Estilo de liderazgo </a:t>
            </a:r>
            <a:r>
              <a:rPr b="1" i="1" lang="es-MX"/>
              <a:t>autocrático</a:t>
            </a:r>
            <a:r>
              <a:rPr lang="es-MX"/>
              <a:t>, “en donde sólo mis chicarrones truenan”</a:t>
            </a:r>
            <a:endParaRPr/>
          </a:p>
          <a:p>
            <a:pPr indent="0" lvl="0" marL="0" rtl="0" algn="l">
              <a:spcBef>
                <a:spcPts val="1000"/>
              </a:spcBef>
              <a:spcAft>
                <a:spcPts val="0"/>
              </a:spcAft>
              <a:buNone/>
            </a:pPr>
            <a:r>
              <a:rPr lang="es-MX"/>
              <a:t>5.5 Estilo de liderazgo </a:t>
            </a:r>
            <a:r>
              <a:rPr lang="es-MX"/>
              <a:t>basado</a:t>
            </a:r>
            <a:r>
              <a:rPr lang="es-MX"/>
              <a:t> en la administración. Procedimientos, </a:t>
            </a:r>
            <a:r>
              <a:rPr b="1" i="1" lang="es-MX"/>
              <a:t>democrático</a:t>
            </a:r>
            <a:r>
              <a:rPr lang="es-MX"/>
              <a:t>.</a:t>
            </a:r>
            <a:endParaRPr/>
          </a:p>
          <a:p>
            <a:pPr indent="0" lvl="0" marL="0" rtl="0" algn="l">
              <a:spcBef>
                <a:spcPts val="1000"/>
              </a:spcBef>
              <a:spcAft>
                <a:spcPts val="0"/>
              </a:spcAft>
              <a:buNone/>
            </a:pPr>
            <a:r>
              <a:rPr lang="es-MX"/>
              <a:t>1.9 Estilo de liderazgo Club Campestre, </a:t>
            </a:r>
            <a:r>
              <a:rPr b="1" lang="es-MX">
                <a:solidFill>
                  <a:srgbClr val="202124"/>
                </a:solidFill>
                <a:highlight>
                  <a:srgbClr val="FFFFFF"/>
                </a:highlight>
              </a:rPr>
              <a:t>Laissez</a:t>
            </a:r>
            <a:r>
              <a:rPr lang="es-MX">
                <a:solidFill>
                  <a:srgbClr val="202124"/>
                </a:solidFill>
                <a:highlight>
                  <a:srgbClr val="FFFFFF"/>
                </a:highlight>
              </a:rPr>
              <a:t>- </a:t>
            </a:r>
            <a:r>
              <a:rPr b="1" lang="es-MX">
                <a:solidFill>
                  <a:srgbClr val="202124"/>
                </a:solidFill>
                <a:highlight>
                  <a:srgbClr val="FFFFFF"/>
                </a:highlight>
              </a:rPr>
              <a:t>faire</a:t>
            </a:r>
            <a:r>
              <a:rPr b="1" lang="es-MX" sz="2400">
                <a:solidFill>
                  <a:srgbClr val="202124"/>
                </a:solidFill>
                <a:highlight>
                  <a:srgbClr val="FFFFFF"/>
                </a:highlight>
              </a:rPr>
              <a:t> </a:t>
            </a:r>
            <a:r>
              <a:rPr lang="es-MX" sz="2400">
                <a:solidFill>
                  <a:srgbClr val="202124"/>
                </a:solidFill>
                <a:highlight>
                  <a:srgbClr val="FFFFFF"/>
                </a:highlight>
              </a:rPr>
              <a:t>(dejar hacer).</a:t>
            </a:r>
            <a:endParaRPr sz="2400">
              <a:solidFill>
                <a:srgbClr val="202124"/>
              </a:solidFill>
              <a:highlight>
                <a:srgbClr val="FFFFFF"/>
              </a:highlight>
            </a:endParaRPr>
          </a:p>
          <a:p>
            <a:pPr indent="0" lvl="0" marL="0" rtl="0" algn="l">
              <a:spcBef>
                <a:spcPts val="1000"/>
              </a:spcBef>
              <a:spcAft>
                <a:spcPts val="0"/>
              </a:spcAft>
              <a:buNone/>
            </a:pPr>
            <a:r>
              <a:rPr lang="es-MX" sz="2400">
                <a:solidFill>
                  <a:srgbClr val="202124"/>
                </a:solidFill>
                <a:highlight>
                  <a:srgbClr val="FFFFFF"/>
                </a:highlight>
              </a:rPr>
              <a:t>1.9 Estilo de liderazgo por el trabajo </a:t>
            </a:r>
            <a:r>
              <a:rPr b="1" i="1" lang="es-MX" sz="2400">
                <a:solidFill>
                  <a:srgbClr val="202124"/>
                </a:solidFill>
                <a:highlight>
                  <a:srgbClr val="FFFFFF"/>
                </a:highlight>
              </a:rPr>
              <a:t>colaborativo</a:t>
            </a:r>
            <a:r>
              <a:rPr lang="es-MX" sz="2400">
                <a:solidFill>
                  <a:srgbClr val="202124"/>
                </a:solidFill>
                <a:highlight>
                  <a:srgbClr val="FFFFFF"/>
                </a:highlight>
              </a:rPr>
              <a:t> en equipo. </a:t>
            </a:r>
            <a:endParaRPr sz="2400">
              <a:solidFill>
                <a:srgbClr val="202124"/>
              </a:solidFill>
              <a:highlight>
                <a:srgbClr val="FFFFFF"/>
              </a:highlight>
            </a:endParaRPr>
          </a:p>
          <a:p>
            <a:pPr indent="0" lvl="0" marL="0" rtl="0" algn="l">
              <a:spcBef>
                <a:spcPts val="1000"/>
              </a:spcBef>
              <a:spcAft>
                <a:spcPts val="0"/>
              </a:spcAft>
              <a:buNone/>
            </a:pPr>
            <a:r>
              <a:rPr lang="es-MX" sz="2400">
                <a:solidFill>
                  <a:srgbClr val="202124"/>
                </a:solidFill>
                <a:highlight>
                  <a:srgbClr val="FFFFFF"/>
                </a:highlight>
              </a:rPr>
              <a:t>Estos estilos pueden ser manejados de acuerdo a la situación por lo que se crea uno más, el estilo de </a:t>
            </a:r>
            <a:r>
              <a:rPr b="1" i="1" lang="es-MX" sz="2400">
                <a:solidFill>
                  <a:srgbClr val="202124"/>
                </a:solidFill>
                <a:highlight>
                  <a:srgbClr val="FFFFFF"/>
                </a:highlight>
              </a:rPr>
              <a:t>liderazgo situacional.</a:t>
            </a:r>
            <a:r>
              <a:rPr lang="es-MX" sz="2400">
                <a:solidFill>
                  <a:srgbClr val="202124"/>
                </a:solidFill>
                <a:highlight>
                  <a:srgbClr val="FFFFFF"/>
                </a:highlight>
              </a:rPr>
              <a:t> </a:t>
            </a:r>
            <a:endParaRPr sz="2400">
              <a:solidFill>
                <a:srgbClr val="202124"/>
              </a:solidFill>
              <a:highlight>
                <a:srgbClr val="FFFFFF"/>
              </a:high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La Grid gerencial de Blake-McCanse</a:t>
            </a:r>
            <a:endParaRPr/>
          </a:p>
        </p:txBody>
      </p:sp>
      <p:sp>
        <p:nvSpPr>
          <p:cNvPr id="353" name="Google Shape;353;p47"/>
          <p:cNvSpPr txBox="1"/>
          <p:nvPr>
            <p:ph idx="1" type="body"/>
          </p:nvPr>
        </p:nvSpPr>
        <p:spPr>
          <a:xfrm>
            <a:off x="838200" y="1825625"/>
            <a:ext cx="5350800" cy="4351200"/>
          </a:xfrm>
          <a:prstGeom prst="rect">
            <a:avLst/>
          </a:prstGeom>
        </p:spPr>
        <p:txBody>
          <a:bodyPr anchorCtr="0" anchor="t" bIns="45700" lIns="91425" spcFirstLastPara="1" rIns="91425" wrap="square" tIns="45700">
            <a:normAutofit fontScale="85000" lnSpcReduction="20000"/>
          </a:bodyPr>
          <a:lstStyle/>
          <a:p>
            <a:pPr indent="0" lvl="0" marL="0" rtl="0" algn="l">
              <a:lnSpc>
                <a:spcPct val="150000"/>
              </a:lnSpc>
              <a:spcBef>
                <a:spcPts val="1000"/>
              </a:spcBef>
              <a:spcAft>
                <a:spcPts val="0"/>
              </a:spcAft>
              <a:buNone/>
            </a:pPr>
            <a:r>
              <a:rPr lang="es-MX"/>
              <a:t>En esta matriz, propuesta por sus autores, podemos ver los cinco estilos de liderazgo más comunes para desarrollar el que más se apegue a nuestra necesidad de dirigir a los subordinados, en muchos caso hay personas que ya tienen bien definido su liderazgo, en otros casos más, habrá que desarrollarlo</a:t>
            </a:r>
            <a:endParaRPr/>
          </a:p>
        </p:txBody>
      </p:sp>
      <p:sp>
        <p:nvSpPr>
          <p:cNvPr id="354" name="Google Shape;354;p47"/>
          <p:cNvSpPr txBox="1"/>
          <p:nvPr/>
        </p:nvSpPr>
        <p:spPr>
          <a:xfrm>
            <a:off x="838200" y="6311625"/>
            <a:ext cx="978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MX" u="sng">
                <a:solidFill>
                  <a:schemeClr val="hlink"/>
                </a:solidFill>
                <a:hlinkClick r:id="rId3"/>
              </a:rPr>
              <a:t>http://online.aliat.edu.mx/adistancia/Liderazgo/s1_04.html</a:t>
            </a:r>
            <a:r>
              <a:rPr lang="es-MX"/>
              <a:t>,</a:t>
            </a:r>
            <a:endParaRPr/>
          </a:p>
          <a:p>
            <a:pPr indent="0" lvl="0" marL="0" rtl="0" algn="l">
              <a:spcBef>
                <a:spcPts val="0"/>
              </a:spcBef>
              <a:spcAft>
                <a:spcPts val="0"/>
              </a:spcAft>
              <a:buNone/>
            </a:pPr>
            <a:r>
              <a:t/>
            </a:r>
            <a:endParaRPr/>
          </a:p>
        </p:txBody>
      </p:sp>
      <p:pic>
        <p:nvPicPr>
          <p:cNvPr id="355" name="Google Shape;355;p47"/>
          <p:cNvPicPr preferRelativeResize="0"/>
          <p:nvPr/>
        </p:nvPicPr>
        <p:blipFill>
          <a:blip r:embed="rId4">
            <a:alphaModFix/>
          </a:blip>
          <a:stretch>
            <a:fillRect/>
          </a:stretch>
        </p:blipFill>
        <p:spPr>
          <a:xfrm>
            <a:off x="6543949" y="1690825"/>
            <a:ext cx="4562876" cy="47004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Por lo tanto, </a:t>
            </a:r>
            <a:r>
              <a:rPr lang="es-MX" sz="4450">
                <a:solidFill>
                  <a:srgbClr val="4D5156"/>
                </a:solidFill>
                <a:highlight>
                  <a:srgbClr val="FFFFFF"/>
                </a:highlight>
              </a:rPr>
              <a:t>¿</a:t>
            </a:r>
            <a:r>
              <a:rPr lang="es-MX"/>
              <a:t>qué estilo de liderazgo es el conveniente?</a:t>
            </a:r>
            <a:endParaRPr/>
          </a:p>
        </p:txBody>
      </p:sp>
      <p:sp>
        <p:nvSpPr>
          <p:cNvPr id="362" name="Google Shape;362;p48"/>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85000" lnSpcReduction="20000"/>
          </a:bodyPr>
          <a:lstStyle/>
          <a:p>
            <a:pPr indent="0" lvl="0" marL="0" rtl="0" algn="l">
              <a:lnSpc>
                <a:spcPct val="150000"/>
              </a:lnSpc>
              <a:spcBef>
                <a:spcPts val="1000"/>
              </a:spcBef>
              <a:spcAft>
                <a:spcPts val="0"/>
              </a:spcAft>
              <a:buNone/>
            </a:pPr>
            <a:r>
              <a:rPr lang="es-MX"/>
              <a:t>Esto depende de la personalidad, el </a:t>
            </a:r>
            <a:r>
              <a:rPr lang="es-MX"/>
              <a:t>carácter</a:t>
            </a:r>
            <a:r>
              <a:rPr lang="es-MX"/>
              <a:t> y el </a:t>
            </a:r>
            <a:r>
              <a:rPr lang="es-MX"/>
              <a:t>temperamento</a:t>
            </a:r>
            <a:r>
              <a:rPr lang="es-MX"/>
              <a:t> de la persona que lo desarrolla, recordando que además debes desarrollar algunas características de liderazgo para ser cada vez un mejor líder; Sam Walton, dueño y director de Walmart, tenia un estilo de liderazgo 9.9 basado en el enfoque en las personas y en los objetivos, desarrollando el trabajo en equipo colaborativo, sin embargo el Presidente de la empresa Microsoft; Bill Gates, tenia un estilo muy autocrático y ambos funcionaron para empresas que ahora son las más </a:t>
            </a:r>
            <a:r>
              <a:rPr lang="es-MX"/>
              <a:t>valoradas</a:t>
            </a:r>
            <a:r>
              <a:rPr lang="es-MX"/>
              <a:t> a nivel mundial. En otras palabras, desarrolla el que consideres que sea el más apropiado para tu empresa.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La motivación en mi organización</a:t>
            </a:r>
            <a:endParaRPr/>
          </a:p>
        </p:txBody>
      </p:sp>
      <p:sp>
        <p:nvSpPr>
          <p:cNvPr id="369" name="Google Shape;369;p4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77500"/>
          </a:bodyPr>
          <a:lstStyle/>
          <a:p>
            <a:pPr indent="0" lvl="0" marL="0" rtl="0" algn="l">
              <a:lnSpc>
                <a:spcPct val="150000"/>
              </a:lnSpc>
              <a:spcBef>
                <a:spcPts val="1000"/>
              </a:spcBef>
              <a:spcAft>
                <a:spcPts val="0"/>
              </a:spcAft>
              <a:buNone/>
            </a:pPr>
            <a:r>
              <a:rPr lang="es-MX">
                <a:solidFill>
                  <a:srgbClr val="4D5156"/>
                </a:solidFill>
                <a:highlight>
                  <a:srgbClr val="FFFFFF"/>
                </a:highlight>
              </a:rPr>
              <a:t>¿</a:t>
            </a:r>
            <a:r>
              <a:rPr lang="es-MX"/>
              <a:t>Cómo desarrollar empleados motivados para lograr las metas de mi empresa?</a:t>
            </a:r>
            <a:endParaRPr/>
          </a:p>
          <a:p>
            <a:pPr indent="0" lvl="0" marL="0" rtl="0" algn="l">
              <a:lnSpc>
                <a:spcPct val="150000"/>
              </a:lnSpc>
              <a:spcBef>
                <a:spcPts val="1000"/>
              </a:spcBef>
              <a:spcAft>
                <a:spcPts val="0"/>
              </a:spcAft>
              <a:buNone/>
            </a:pPr>
            <a:r>
              <a:rPr lang="es-MX"/>
              <a:t>Motivación son los procesos responsables del deseo de un individuo de realizar un gran esfuerzo para lograr los objetivos organizacionales, condicionado por la capacidad del esfuerzo de satisfacer alguna necesidad individual. </a:t>
            </a:r>
            <a:r>
              <a:rPr b="1" i="1" lang="es-MX"/>
              <a:t>Robbins, Stephen P., y Coltuer, Mary (2005). </a:t>
            </a:r>
            <a:r>
              <a:rPr lang="es-MX"/>
              <a:t>Esto es un forma de definir la motivación, pero esta puede ser interna o externa, según Herzberg o una escala de cinco niveles según Abraham Maslow, en su terorpia de las necesidades; o simplemente dos supuestos como lo define McGregor, con su teoría X y 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sz="4450">
                <a:solidFill>
                  <a:srgbClr val="4D5156"/>
                </a:solidFill>
                <a:highlight>
                  <a:srgbClr val="FFFFFF"/>
                </a:highlight>
              </a:rPr>
              <a:t>¿</a:t>
            </a:r>
            <a:r>
              <a:rPr lang="es-MX"/>
              <a:t>La motivación para mi personal debe ser?</a:t>
            </a:r>
            <a:endParaRPr/>
          </a:p>
        </p:txBody>
      </p:sp>
      <p:sp>
        <p:nvSpPr>
          <p:cNvPr id="376" name="Google Shape;376;p50"/>
          <p:cNvSpPr txBox="1"/>
          <p:nvPr>
            <p:ph idx="1" type="body"/>
          </p:nvPr>
        </p:nvSpPr>
        <p:spPr>
          <a:xfrm>
            <a:off x="838200" y="1825625"/>
            <a:ext cx="5225400" cy="4351200"/>
          </a:xfrm>
          <a:prstGeom prst="rect">
            <a:avLst/>
          </a:prstGeom>
        </p:spPr>
        <p:txBody>
          <a:bodyPr anchorCtr="0" anchor="t" bIns="45700" lIns="91425" spcFirstLastPara="1" rIns="91425" wrap="square" tIns="45700">
            <a:normAutofit fontScale="85000" lnSpcReduction="20000"/>
          </a:bodyPr>
          <a:lstStyle/>
          <a:p>
            <a:pPr indent="0" lvl="0" marL="0" rtl="0" algn="l">
              <a:lnSpc>
                <a:spcPct val="150000"/>
              </a:lnSpc>
              <a:spcBef>
                <a:spcPts val="1000"/>
              </a:spcBef>
              <a:spcAft>
                <a:spcPts val="0"/>
              </a:spcAft>
              <a:buNone/>
            </a:pPr>
            <a:r>
              <a:rPr lang="es-MX"/>
              <a:t>Buscar motivar a tus empleados para el logro de los objetivos organizacionales y por ende, algunos objetivos </a:t>
            </a:r>
            <a:r>
              <a:rPr lang="es-MX"/>
              <a:t>personales; se requiere saber sus necesidades, por eso Abraham Maslow establece su teoría de las necesidades, veamos su famosa pirámide los cinco niveles para llegar a la autorealización. </a:t>
            </a:r>
            <a:endParaRPr/>
          </a:p>
        </p:txBody>
      </p:sp>
      <p:pic>
        <p:nvPicPr>
          <p:cNvPr id="377" name="Google Shape;377;p50"/>
          <p:cNvPicPr preferRelativeResize="0"/>
          <p:nvPr/>
        </p:nvPicPr>
        <p:blipFill>
          <a:blip r:embed="rId3">
            <a:alphaModFix/>
          </a:blip>
          <a:stretch>
            <a:fillRect/>
          </a:stretch>
        </p:blipFill>
        <p:spPr>
          <a:xfrm>
            <a:off x="6063600" y="2951375"/>
            <a:ext cx="5823599" cy="278749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Douglas McGregor y su Teoría X y Y</a:t>
            </a:r>
            <a:endParaRPr/>
          </a:p>
        </p:txBody>
      </p:sp>
      <p:sp>
        <p:nvSpPr>
          <p:cNvPr id="384" name="Google Shape;384;p51"/>
          <p:cNvSpPr txBox="1"/>
          <p:nvPr>
            <p:ph idx="1" type="body"/>
          </p:nvPr>
        </p:nvSpPr>
        <p:spPr>
          <a:xfrm>
            <a:off x="838200" y="1825625"/>
            <a:ext cx="9908700" cy="4351200"/>
          </a:xfrm>
          <a:prstGeom prst="rect">
            <a:avLst/>
          </a:prstGeom>
        </p:spPr>
        <p:txBody>
          <a:bodyPr anchorCtr="0" anchor="t" bIns="45700" lIns="91425" spcFirstLastPara="1" rIns="91425" wrap="square" tIns="45700">
            <a:normAutofit fontScale="70000" lnSpcReduction="20000"/>
          </a:bodyPr>
          <a:lstStyle/>
          <a:p>
            <a:pPr indent="0" lvl="0" marL="0" rtl="0" algn="l">
              <a:lnSpc>
                <a:spcPct val="150000"/>
              </a:lnSpc>
              <a:spcBef>
                <a:spcPts val="1000"/>
              </a:spcBef>
              <a:spcAft>
                <a:spcPts val="0"/>
              </a:spcAft>
              <a:buNone/>
            </a:pPr>
            <a:r>
              <a:rPr b="1" i="1" lang="es-MX"/>
              <a:t>Douglas McGregor</a:t>
            </a:r>
            <a:r>
              <a:rPr lang="es-MX"/>
              <a:t> dice en su teoría, que hay dos supuestos, es decir dos tipos de personas, las que son consideradas como X y la Y.</a:t>
            </a:r>
            <a:endParaRPr/>
          </a:p>
          <a:p>
            <a:pPr indent="0" lvl="0" marL="0" rtl="0" algn="l">
              <a:lnSpc>
                <a:spcPct val="150000"/>
              </a:lnSpc>
              <a:spcBef>
                <a:spcPts val="1000"/>
              </a:spcBef>
              <a:spcAft>
                <a:spcPts val="0"/>
              </a:spcAft>
              <a:buNone/>
            </a:pPr>
            <a:r>
              <a:rPr lang="es-MX"/>
              <a:t>El </a:t>
            </a:r>
            <a:r>
              <a:rPr b="1" i="1" lang="es-MX"/>
              <a:t>supuesto X</a:t>
            </a:r>
            <a:r>
              <a:rPr lang="es-MX"/>
              <a:t> establece que:</a:t>
            </a:r>
            <a:endParaRPr/>
          </a:p>
          <a:p>
            <a:pPr indent="0" lvl="0" marL="457200" rtl="0" algn="l">
              <a:lnSpc>
                <a:spcPct val="150000"/>
              </a:lnSpc>
              <a:spcBef>
                <a:spcPts val="1000"/>
              </a:spcBef>
              <a:spcAft>
                <a:spcPts val="0"/>
              </a:spcAft>
              <a:buNone/>
            </a:pPr>
            <a:r>
              <a:rPr lang="es-MX"/>
              <a:t>A los empleados les disgusta el trabajo, son perezosos, evitan la responsabilidad y deben ser presionados para que trabajen.</a:t>
            </a:r>
            <a:endParaRPr/>
          </a:p>
          <a:p>
            <a:pPr indent="0" lvl="0" marL="0" rtl="0" algn="l">
              <a:lnSpc>
                <a:spcPct val="150000"/>
              </a:lnSpc>
              <a:spcBef>
                <a:spcPts val="1000"/>
              </a:spcBef>
              <a:spcAft>
                <a:spcPts val="0"/>
              </a:spcAft>
              <a:buNone/>
            </a:pPr>
            <a:r>
              <a:t/>
            </a:r>
            <a:endParaRPr/>
          </a:p>
          <a:p>
            <a:pPr indent="0" lvl="0" marL="0" rtl="0" algn="l">
              <a:lnSpc>
                <a:spcPct val="150000"/>
              </a:lnSpc>
              <a:spcBef>
                <a:spcPts val="1000"/>
              </a:spcBef>
              <a:spcAft>
                <a:spcPts val="0"/>
              </a:spcAft>
              <a:buNone/>
            </a:pPr>
            <a:r>
              <a:rPr lang="es-MX"/>
              <a:t>El </a:t>
            </a:r>
            <a:r>
              <a:rPr b="1" i="1" lang="es-MX"/>
              <a:t>supuesto Y</a:t>
            </a:r>
            <a:r>
              <a:rPr lang="es-MX"/>
              <a:t> establece que: </a:t>
            </a:r>
            <a:endParaRPr/>
          </a:p>
          <a:p>
            <a:pPr indent="0" lvl="0" marL="0" rtl="0" algn="l">
              <a:lnSpc>
                <a:spcPct val="150000"/>
              </a:lnSpc>
              <a:spcBef>
                <a:spcPts val="1000"/>
              </a:spcBef>
              <a:spcAft>
                <a:spcPts val="0"/>
              </a:spcAft>
              <a:buNone/>
            </a:pPr>
            <a:r>
              <a:rPr lang="es-MX"/>
              <a:t>	Los empleados son creativos, disfrutan el trabajo, buscan responsabilidad y pueden dirigirse a sí mismos.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 Proceso administrativo</a:t>
            </a:r>
            <a:endParaRPr/>
          </a:p>
        </p:txBody>
      </p:sp>
      <p:sp>
        <p:nvSpPr>
          <p:cNvPr id="118" name="Google Shape;118;p16"/>
          <p:cNvSpPr txBox="1"/>
          <p:nvPr>
            <p:ph idx="1" type="body"/>
          </p:nvPr>
        </p:nvSpPr>
        <p:spPr>
          <a:xfrm>
            <a:off x="838200" y="1825625"/>
            <a:ext cx="4955100" cy="4351200"/>
          </a:xfrm>
          <a:prstGeom prst="rect">
            <a:avLst/>
          </a:prstGeom>
        </p:spPr>
        <p:txBody>
          <a:bodyPr anchorCtr="0" anchor="t" bIns="45700" lIns="91425" spcFirstLastPara="1" rIns="91425" wrap="square" tIns="45700">
            <a:normAutofit fontScale="77500"/>
          </a:bodyPr>
          <a:lstStyle/>
          <a:p>
            <a:pPr indent="0" lvl="0" marL="0" rtl="0" algn="l">
              <a:lnSpc>
                <a:spcPct val="150000"/>
              </a:lnSpc>
              <a:spcBef>
                <a:spcPts val="1000"/>
              </a:spcBef>
              <a:spcAft>
                <a:spcPts val="0"/>
              </a:spcAft>
              <a:buNone/>
            </a:pPr>
            <a:r>
              <a:rPr lang="es-MX"/>
              <a:t>Este proceso está conformado por la Planeación, la organización, dirección y el control.</a:t>
            </a:r>
            <a:endParaRPr/>
          </a:p>
          <a:p>
            <a:pPr indent="0" lvl="0" marL="0" rtl="0" algn="l">
              <a:lnSpc>
                <a:spcPct val="150000"/>
              </a:lnSpc>
              <a:spcBef>
                <a:spcPts val="1000"/>
              </a:spcBef>
              <a:spcAft>
                <a:spcPts val="0"/>
              </a:spcAft>
              <a:buNone/>
            </a:pPr>
            <a:r>
              <a:rPr lang="es-MX"/>
              <a:t>Es por eso que vamos a ver ahora cada una estas etapas para que las puedas implementar en tu empresa de forma fácil y sencilla como si fuera una receta de cocina, pero para tu MiPyMe</a:t>
            </a:r>
            <a:endParaRPr/>
          </a:p>
        </p:txBody>
      </p:sp>
      <p:pic>
        <p:nvPicPr>
          <p:cNvPr id="119" name="Google Shape;119;p16"/>
          <p:cNvPicPr preferRelativeResize="0"/>
          <p:nvPr/>
        </p:nvPicPr>
        <p:blipFill>
          <a:blip r:embed="rId3">
            <a:alphaModFix/>
          </a:blip>
          <a:stretch>
            <a:fillRect/>
          </a:stretch>
        </p:blipFill>
        <p:spPr>
          <a:xfrm>
            <a:off x="6313225" y="2048400"/>
            <a:ext cx="5276700" cy="326196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sz="4450">
                <a:solidFill>
                  <a:srgbClr val="4D5156"/>
                </a:solidFill>
                <a:highlight>
                  <a:schemeClr val="lt1"/>
                </a:highlight>
              </a:rPr>
              <a:t>¿</a:t>
            </a:r>
            <a:r>
              <a:rPr lang="es-MX"/>
              <a:t>Entonces </a:t>
            </a:r>
            <a:r>
              <a:rPr lang="es-MX"/>
              <a:t>cómo</a:t>
            </a:r>
            <a:r>
              <a:rPr lang="es-MX"/>
              <a:t> hay que motivar a los empleados?</a:t>
            </a:r>
            <a:endParaRPr/>
          </a:p>
        </p:txBody>
      </p:sp>
      <p:sp>
        <p:nvSpPr>
          <p:cNvPr id="391" name="Google Shape;391;p5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92500" lnSpcReduction="20000"/>
          </a:bodyPr>
          <a:lstStyle/>
          <a:p>
            <a:pPr indent="0" lvl="0" marL="0" rtl="0" algn="l">
              <a:lnSpc>
                <a:spcPct val="150000"/>
              </a:lnSpc>
              <a:spcBef>
                <a:spcPts val="1000"/>
              </a:spcBef>
              <a:spcAft>
                <a:spcPts val="0"/>
              </a:spcAft>
              <a:buNone/>
            </a:pPr>
            <a:r>
              <a:rPr lang="es-MX"/>
              <a:t>De acuerdo a Douglas McGregor, usted debe identificar que características tiene cada uno de sus empleados, y si considera que comparten características con el supuesto X, </a:t>
            </a:r>
            <a:r>
              <a:rPr lang="es-MX"/>
              <a:t>usted</a:t>
            </a:r>
            <a:r>
              <a:rPr lang="es-MX"/>
              <a:t> siempre debe estar al pendiente de ellos para que trabajen; por otro lado, si unos cuantos empleados comparten las características del supuesto Y; a ellos déjelos trabajar solos, ellos suelen autoadministrarse y suelen ser más productivos cuando solo revisas su resultados en vez de estar detraz de ellos.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Teorías de Motivación de Frederick Herzberg</a:t>
            </a:r>
            <a:endParaRPr/>
          </a:p>
        </p:txBody>
      </p:sp>
      <p:sp>
        <p:nvSpPr>
          <p:cNvPr id="398" name="Google Shape;398;p53"/>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1000"/>
              </a:spcBef>
              <a:spcAft>
                <a:spcPts val="0"/>
              </a:spcAft>
              <a:buNone/>
            </a:pPr>
            <a:r>
              <a:rPr lang="es-MX"/>
              <a:t>Esta teoría se basa en los factores motivadores y los factores de higiene, es decir internos y externos respectivamente, Herzberg propone que la satisfacción y la motivación en el trabajo se relacionan con los factores intríncecos, en tanto que la insatisfacción en el trabajo se relacionan con los facotres extríncecos. Según Herzberg, las actitudes de los indivisuos en el trabajo detarminan el éxito o el fracaso. Por lo que el propone identificar que es lo que quieren las personas de su trabajo.Obteniendo el siguiente diagrama de su </a:t>
            </a:r>
            <a:r>
              <a:rPr lang="es-MX"/>
              <a:t>análisis</a:t>
            </a:r>
            <a:r>
              <a:rPr lang="es-MX"/>
              <a:t>.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4"/>
          <p:cNvSpPr txBox="1"/>
          <p:nvPr>
            <p:ph type="title"/>
          </p:nvPr>
        </p:nvSpPr>
        <p:spPr>
          <a:xfrm>
            <a:off x="564525" y="365125"/>
            <a:ext cx="112698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sz="4100"/>
              <a:t>Teoría de la Motivación e higiene de Herzberg</a:t>
            </a:r>
            <a:endParaRPr sz="4100"/>
          </a:p>
        </p:txBody>
      </p:sp>
      <p:graphicFrame>
        <p:nvGraphicFramePr>
          <p:cNvPr id="405" name="Google Shape;405;p54"/>
          <p:cNvGraphicFramePr/>
          <p:nvPr/>
        </p:nvGraphicFramePr>
        <p:xfrm>
          <a:off x="564525" y="1605275"/>
          <a:ext cx="3000000" cy="3000000"/>
        </p:xfrm>
        <a:graphic>
          <a:graphicData uri="http://schemas.openxmlformats.org/drawingml/2006/table">
            <a:tbl>
              <a:tblPr>
                <a:noFill/>
                <a:tableStyleId>{A19ADB85-899F-4A91-830B-446C8CAE6120}</a:tableStyleId>
              </a:tblPr>
              <a:tblGrid>
                <a:gridCol w="1801400"/>
                <a:gridCol w="3791625"/>
              </a:tblGrid>
              <a:tr h="381000">
                <a:tc>
                  <a:txBody>
                    <a:bodyPr/>
                    <a:lstStyle/>
                    <a:p>
                      <a:pPr indent="0" lvl="0" marL="0" rtl="0" algn="l">
                        <a:spcBef>
                          <a:spcPts val="0"/>
                        </a:spcBef>
                        <a:spcAft>
                          <a:spcPts val="0"/>
                        </a:spcAft>
                        <a:buNone/>
                      </a:pPr>
                      <a:r>
                        <a:rPr b="1" lang="es-MX" sz="2000"/>
                        <a:t>Motivadores</a:t>
                      </a:r>
                      <a:endParaRPr b="1" sz="2000"/>
                    </a:p>
                  </a:txBody>
                  <a:tcPr marT="91425" marB="91425" marR="91425" marL="91425"/>
                </a:tc>
                <a:tc>
                  <a:txBody>
                    <a:bodyPr/>
                    <a:lstStyle/>
                    <a:p>
                      <a:pPr indent="0" lvl="0" marL="0" rtl="0" algn="l">
                        <a:spcBef>
                          <a:spcPts val="0"/>
                        </a:spcBef>
                        <a:spcAft>
                          <a:spcPts val="0"/>
                        </a:spcAft>
                        <a:buNone/>
                      </a:pPr>
                      <a:r>
                        <a:rPr b="1" lang="es-MX" sz="2000"/>
                        <a:t>Factores de higiene</a:t>
                      </a:r>
                      <a:endParaRPr b="1" sz="2000"/>
                    </a:p>
                  </a:txBody>
                  <a:tcPr marT="91425" marB="91425" marR="91425" marL="91425"/>
                </a:tc>
              </a:tr>
              <a:tr h="396200">
                <a:tc>
                  <a:txBody>
                    <a:bodyPr/>
                    <a:lstStyle/>
                    <a:p>
                      <a:pPr indent="0" lvl="0" marL="0" rtl="0" algn="l">
                        <a:spcBef>
                          <a:spcPts val="0"/>
                        </a:spcBef>
                        <a:spcAft>
                          <a:spcPts val="0"/>
                        </a:spcAft>
                        <a:buNone/>
                      </a:pPr>
                      <a:r>
                        <a:rPr b="1" lang="es-MX"/>
                        <a:t>Logro</a:t>
                      </a:r>
                      <a:endParaRPr b="1"/>
                    </a:p>
                  </a:txBody>
                  <a:tcPr marT="91425" marB="91425" marR="91425" marL="91425"/>
                </a:tc>
                <a:tc>
                  <a:txBody>
                    <a:bodyPr/>
                    <a:lstStyle/>
                    <a:p>
                      <a:pPr indent="0" lvl="0" marL="0" rtl="0" algn="l">
                        <a:spcBef>
                          <a:spcPts val="0"/>
                        </a:spcBef>
                        <a:spcAft>
                          <a:spcPts val="0"/>
                        </a:spcAft>
                        <a:buNone/>
                      </a:pPr>
                      <a:r>
                        <a:rPr b="1" lang="es-MX"/>
                        <a:t>Supervisión</a:t>
                      </a:r>
                      <a:endParaRPr b="1"/>
                    </a:p>
                  </a:txBody>
                  <a:tcPr marT="91425" marB="91425" marR="91425" marL="91425"/>
                </a:tc>
              </a:tr>
              <a:tr h="396200">
                <a:tc>
                  <a:txBody>
                    <a:bodyPr/>
                    <a:lstStyle/>
                    <a:p>
                      <a:pPr indent="0" lvl="0" marL="0" rtl="0" algn="l">
                        <a:spcBef>
                          <a:spcPts val="0"/>
                        </a:spcBef>
                        <a:spcAft>
                          <a:spcPts val="0"/>
                        </a:spcAft>
                        <a:buNone/>
                      </a:pPr>
                      <a:r>
                        <a:rPr b="1" lang="es-MX"/>
                        <a:t>Reconocimiento</a:t>
                      </a:r>
                      <a:endParaRPr b="1"/>
                    </a:p>
                  </a:txBody>
                  <a:tcPr marT="91425" marB="91425" marR="91425" marL="91425"/>
                </a:tc>
                <a:tc>
                  <a:txBody>
                    <a:bodyPr/>
                    <a:lstStyle/>
                    <a:p>
                      <a:pPr indent="0" lvl="0" marL="0" rtl="0" algn="l">
                        <a:spcBef>
                          <a:spcPts val="0"/>
                        </a:spcBef>
                        <a:spcAft>
                          <a:spcPts val="0"/>
                        </a:spcAft>
                        <a:buNone/>
                      </a:pPr>
                      <a:r>
                        <a:rPr b="1" lang="es-MX"/>
                        <a:t>Políticas de la emopresa</a:t>
                      </a:r>
                      <a:endParaRPr b="1"/>
                    </a:p>
                  </a:txBody>
                  <a:tcPr marT="91425" marB="91425" marR="91425" marL="91425"/>
                </a:tc>
              </a:tr>
              <a:tr h="396200">
                <a:tc>
                  <a:txBody>
                    <a:bodyPr/>
                    <a:lstStyle/>
                    <a:p>
                      <a:pPr indent="0" lvl="0" marL="0" rtl="0" algn="l">
                        <a:spcBef>
                          <a:spcPts val="0"/>
                        </a:spcBef>
                        <a:spcAft>
                          <a:spcPts val="0"/>
                        </a:spcAft>
                        <a:buNone/>
                      </a:pPr>
                      <a:r>
                        <a:rPr b="1" lang="es-MX"/>
                        <a:t>El trabajo en sí mismo</a:t>
                      </a:r>
                      <a:endParaRPr b="1"/>
                    </a:p>
                  </a:txBody>
                  <a:tcPr marT="91425" marB="91425" marR="91425" marL="91425"/>
                </a:tc>
                <a:tc>
                  <a:txBody>
                    <a:bodyPr/>
                    <a:lstStyle/>
                    <a:p>
                      <a:pPr indent="0" lvl="0" marL="0" rtl="0" algn="l">
                        <a:spcBef>
                          <a:spcPts val="0"/>
                        </a:spcBef>
                        <a:spcAft>
                          <a:spcPts val="0"/>
                        </a:spcAft>
                        <a:buNone/>
                      </a:pPr>
                      <a:r>
                        <a:rPr b="1" lang="es-MX"/>
                        <a:t>Relación con el supervisor</a:t>
                      </a:r>
                      <a:endParaRPr b="1"/>
                    </a:p>
                  </a:txBody>
                  <a:tcPr marT="91425" marB="91425" marR="91425" marL="91425"/>
                </a:tc>
              </a:tr>
              <a:tr h="396200">
                <a:tc>
                  <a:txBody>
                    <a:bodyPr/>
                    <a:lstStyle/>
                    <a:p>
                      <a:pPr indent="0" lvl="0" marL="0" rtl="0" algn="l">
                        <a:spcBef>
                          <a:spcPts val="0"/>
                        </a:spcBef>
                        <a:spcAft>
                          <a:spcPts val="0"/>
                        </a:spcAft>
                        <a:buNone/>
                      </a:pPr>
                      <a:r>
                        <a:rPr b="1" lang="es-MX"/>
                        <a:t>Responsabilidad</a:t>
                      </a:r>
                      <a:endParaRPr b="1"/>
                    </a:p>
                  </a:txBody>
                  <a:tcPr marT="91425" marB="91425" marR="91425" marL="91425"/>
                </a:tc>
                <a:tc>
                  <a:txBody>
                    <a:bodyPr/>
                    <a:lstStyle/>
                    <a:p>
                      <a:pPr indent="0" lvl="0" marL="0" rtl="0" algn="l">
                        <a:spcBef>
                          <a:spcPts val="0"/>
                        </a:spcBef>
                        <a:spcAft>
                          <a:spcPts val="0"/>
                        </a:spcAft>
                        <a:buNone/>
                      </a:pPr>
                      <a:r>
                        <a:rPr b="1" lang="es-MX"/>
                        <a:t>Condiciones de trabajo</a:t>
                      </a:r>
                      <a:endParaRPr b="1"/>
                    </a:p>
                  </a:txBody>
                  <a:tcPr marT="91425" marB="91425" marR="91425" marL="91425"/>
                </a:tc>
              </a:tr>
              <a:tr h="396200">
                <a:tc>
                  <a:txBody>
                    <a:bodyPr/>
                    <a:lstStyle/>
                    <a:p>
                      <a:pPr indent="0" lvl="0" marL="0" rtl="0" algn="l">
                        <a:spcBef>
                          <a:spcPts val="0"/>
                        </a:spcBef>
                        <a:spcAft>
                          <a:spcPts val="0"/>
                        </a:spcAft>
                        <a:buNone/>
                      </a:pPr>
                      <a:r>
                        <a:rPr b="1" lang="es-MX"/>
                        <a:t>Progreso</a:t>
                      </a:r>
                      <a:endParaRPr b="1"/>
                    </a:p>
                  </a:txBody>
                  <a:tcPr marT="91425" marB="91425" marR="91425" marL="91425"/>
                </a:tc>
                <a:tc>
                  <a:txBody>
                    <a:bodyPr/>
                    <a:lstStyle/>
                    <a:p>
                      <a:pPr indent="0" lvl="0" marL="0" rtl="0" algn="l">
                        <a:spcBef>
                          <a:spcPts val="0"/>
                        </a:spcBef>
                        <a:spcAft>
                          <a:spcPts val="0"/>
                        </a:spcAft>
                        <a:buNone/>
                      </a:pPr>
                      <a:r>
                        <a:rPr b="1" lang="es-MX"/>
                        <a:t>El salario</a:t>
                      </a:r>
                      <a:endParaRPr b="1"/>
                    </a:p>
                  </a:txBody>
                  <a:tcPr marT="91425" marB="91425" marR="91425" marL="91425"/>
                </a:tc>
              </a:tr>
              <a:tr h="396200">
                <a:tc>
                  <a:txBody>
                    <a:bodyPr/>
                    <a:lstStyle/>
                    <a:p>
                      <a:pPr indent="0" lvl="0" marL="0" rtl="0" algn="l">
                        <a:spcBef>
                          <a:spcPts val="0"/>
                        </a:spcBef>
                        <a:spcAft>
                          <a:spcPts val="0"/>
                        </a:spcAft>
                        <a:buNone/>
                      </a:pPr>
                      <a:r>
                        <a:rPr b="1" lang="es-MX"/>
                        <a:t>Crecimiento</a:t>
                      </a:r>
                      <a:endParaRPr b="1"/>
                    </a:p>
                  </a:txBody>
                  <a:tcPr marT="91425" marB="91425" marR="91425" marL="91425"/>
                </a:tc>
                <a:tc>
                  <a:txBody>
                    <a:bodyPr/>
                    <a:lstStyle/>
                    <a:p>
                      <a:pPr indent="0" lvl="0" marL="0" rtl="0" algn="l">
                        <a:spcBef>
                          <a:spcPts val="0"/>
                        </a:spcBef>
                        <a:spcAft>
                          <a:spcPts val="0"/>
                        </a:spcAft>
                        <a:buNone/>
                      </a:pPr>
                      <a:r>
                        <a:rPr b="1" lang="es-MX"/>
                        <a:t>Relación con los colegas</a:t>
                      </a:r>
                      <a:endParaRPr b="1"/>
                    </a:p>
                  </a:txBody>
                  <a:tcPr marT="91425" marB="91425" marR="91425" marL="91425"/>
                </a:tc>
              </a:tr>
              <a:tr h="396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s-MX"/>
                        <a:t>Vida personal</a:t>
                      </a:r>
                      <a:endParaRPr b="1"/>
                    </a:p>
                  </a:txBody>
                  <a:tcPr marT="91425" marB="91425" marR="91425" marL="91425"/>
                </a:tc>
              </a:tr>
              <a:tr h="396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s-MX"/>
                        <a:t>Relaciones con los subordinados</a:t>
                      </a:r>
                      <a:endParaRPr b="1"/>
                    </a:p>
                  </a:txBody>
                  <a:tcPr marT="91425" marB="91425" marR="91425" marL="91425"/>
                </a:tc>
              </a:tr>
              <a:tr h="396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s-MX"/>
                        <a:t>Estatus</a:t>
                      </a:r>
                      <a:endParaRPr b="1"/>
                    </a:p>
                  </a:txBody>
                  <a:tcPr marT="91425" marB="91425" marR="91425" marL="91425"/>
                </a:tc>
              </a:tr>
              <a:tr h="396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s-MX"/>
                        <a:t>Seguridad</a:t>
                      </a:r>
                      <a:endParaRPr b="1"/>
                    </a:p>
                  </a:txBody>
                  <a:tcPr marT="91425" marB="91425" marR="91425" marL="91425"/>
                </a:tc>
              </a:tr>
            </a:tbl>
          </a:graphicData>
        </a:graphic>
      </p:graphicFrame>
      <p:sp>
        <p:nvSpPr>
          <p:cNvPr id="406" name="Google Shape;406;p54"/>
          <p:cNvSpPr txBox="1"/>
          <p:nvPr/>
        </p:nvSpPr>
        <p:spPr>
          <a:xfrm>
            <a:off x="6378225" y="3891125"/>
            <a:ext cx="5456100" cy="2770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s-MX" sz="2400"/>
              <a:t>Por lo que esta toría propone que seamos analicemos que quieren  los empleados para motivarlos específicamente sobre sus necesidades en particular . </a:t>
            </a:r>
            <a:endParaRPr sz="2400"/>
          </a:p>
        </p:txBody>
      </p:sp>
      <p:pic>
        <p:nvPicPr>
          <p:cNvPr id="407" name="Google Shape;407;p54"/>
          <p:cNvPicPr preferRelativeResize="0"/>
          <p:nvPr/>
        </p:nvPicPr>
        <p:blipFill>
          <a:blip r:embed="rId3">
            <a:alphaModFix/>
          </a:blip>
          <a:stretch>
            <a:fillRect/>
          </a:stretch>
        </p:blipFill>
        <p:spPr>
          <a:xfrm>
            <a:off x="7193700" y="1605275"/>
            <a:ext cx="3403950" cy="22651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Hay muchas teorías de Motivación</a:t>
            </a:r>
            <a:endParaRPr/>
          </a:p>
        </p:txBody>
      </p:sp>
      <p:sp>
        <p:nvSpPr>
          <p:cNvPr id="414" name="Google Shape;414;p55"/>
          <p:cNvSpPr txBox="1"/>
          <p:nvPr>
            <p:ph idx="1" type="body"/>
          </p:nvPr>
        </p:nvSpPr>
        <p:spPr>
          <a:xfrm>
            <a:off x="838200" y="1825625"/>
            <a:ext cx="5643600" cy="4739700"/>
          </a:xfrm>
          <a:prstGeom prst="rect">
            <a:avLst/>
          </a:prstGeom>
        </p:spPr>
        <p:txBody>
          <a:bodyPr anchorCtr="0" anchor="t" bIns="45700" lIns="91425" spcFirstLastPara="1" rIns="91425" wrap="square" tIns="45700">
            <a:normAutofit fontScale="85000" lnSpcReduction="10000"/>
          </a:bodyPr>
          <a:lstStyle/>
          <a:p>
            <a:pPr indent="0" lvl="0" marL="0" rtl="0" algn="just">
              <a:lnSpc>
                <a:spcPct val="150000"/>
              </a:lnSpc>
              <a:spcBef>
                <a:spcPts val="1000"/>
              </a:spcBef>
              <a:spcAft>
                <a:spcPts val="0"/>
              </a:spcAft>
              <a:buNone/>
            </a:pPr>
            <a:r>
              <a:rPr lang="es-MX"/>
              <a:t>Recuerda que hay muchas teorías para analizar y ver cuál es la más conveniente, al igual que en el liderazgo revisalas todas y ve cuál se apega más a las necesidades de tus empleados y aplica la que considerez conveniente, o haz una mezcla de la la tres que vimos en el curso y desarrolla tu propio modelo de motivación.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Y por último la 4ta. etapa, Control</a:t>
            </a:r>
            <a:endParaRPr/>
          </a:p>
        </p:txBody>
      </p:sp>
      <p:sp>
        <p:nvSpPr>
          <p:cNvPr id="421" name="Google Shape;421;p56"/>
          <p:cNvSpPr txBox="1"/>
          <p:nvPr>
            <p:ph idx="1" type="body"/>
          </p:nvPr>
        </p:nvSpPr>
        <p:spPr>
          <a:xfrm>
            <a:off x="838200" y="1825625"/>
            <a:ext cx="5580600" cy="4781400"/>
          </a:xfrm>
          <a:prstGeom prst="rect">
            <a:avLst/>
          </a:prstGeom>
        </p:spPr>
        <p:txBody>
          <a:bodyPr anchorCtr="0" anchor="t" bIns="45700" lIns="91425" spcFirstLastPara="1" rIns="91425" wrap="square" tIns="45700">
            <a:normAutofit fontScale="77500" lnSpcReduction="20000"/>
          </a:bodyPr>
          <a:lstStyle/>
          <a:p>
            <a:pPr indent="0" lvl="0" marL="0" rtl="0" algn="l">
              <a:lnSpc>
                <a:spcPct val="150000"/>
              </a:lnSpc>
              <a:spcBef>
                <a:spcPts val="1000"/>
              </a:spcBef>
              <a:spcAft>
                <a:spcPts val="0"/>
              </a:spcAft>
              <a:buNone/>
            </a:pPr>
            <a:r>
              <a:rPr lang="es-MX"/>
              <a:t>La 4ta. etapa del proceso administrativo es el Control.</a:t>
            </a:r>
            <a:endParaRPr/>
          </a:p>
          <a:p>
            <a:pPr indent="0" lvl="0" marL="0" rtl="0" algn="l">
              <a:lnSpc>
                <a:spcPct val="150000"/>
              </a:lnSpc>
              <a:spcBef>
                <a:spcPts val="1000"/>
              </a:spcBef>
              <a:spcAft>
                <a:spcPts val="0"/>
              </a:spcAft>
              <a:buNone/>
            </a:pPr>
            <a:r>
              <a:rPr lang="es-MX"/>
              <a:t>Recordemos las cuatro etapas: Planeación, organización, dirección y control.</a:t>
            </a:r>
            <a:endParaRPr/>
          </a:p>
          <a:p>
            <a:pPr indent="0" lvl="0" marL="0" rtl="0" algn="l">
              <a:lnSpc>
                <a:spcPct val="150000"/>
              </a:lnSpc>
              <a:spcBef>
                <a:spcPts val="1000"/>
              </a:spcBef>
              <a:spcAft>
                <a:spcPts val="0"/>
              </a:spcAft>
              <a:buNone/>
            </a:pPr>
            <a:r>
              <a:rPr b="1" i="1" lang="es-MX"/>
              <a:t>Walter Shewhart</a:t>
            </a:r>
            <a:r>
              <a:rPr lang="es-MX"/>
              <a:t> </a:t>
            </a:r>
            <a:r>
              <a:rPr lang="es-MX"/>
              <a:t>decía,</a:t>
            </a:r>
            <a:r>
              <a:rPr lang="es-MX"/>
              <a:t> que para poder cumplir los objetivos, se tenia que implementar el proceso y </a:t>
            </a:r>
            <a:r>
              <a:rPr lang="es-MX"/>
              <a:t>terminarlo</a:t>
            </a:r>
            <a:r>
              <a:rPr lang="es-MX"/>
              <a:t> con el control; de hecho en su ciclo de mejora continua el la establece como el </a:t>
            </a:r>
            <a:r>
              <a:rPr b="1" i="1" lang="es-MX"/>
              <a:t>P</a:t>
            </a:r>
            <a:r>
              <a:rPr b="1" i="1" lang="es-MX"/>
              <a:t>la</a:t>
            </a:r>
            <a:r>
              <a:rPr b="1" i="1" lang="es-MX"/>
              <a:t>n-hacer-verificar y actuar</a:t>
            </a:r>
            <a:r>
              <a:rPr lang="es-MX"/>
              <a:t>.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7"/>
          <p:cNvSpPr txBox="1"/>
          <p:nvPr>
            <p:ph type="title"/>
          </p:nvPr>
        </p:nvSpPr>
        <p:spPr>
          <a:xfrm>
            <a:off x="838200" y="365125"/>
            <a:ext cx="108078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Control para medir los resultados del plan</a:t>
            </a:r>
            <a:endParaRPr/>
          </a:p>
        </p:txBody>
      </p:sp>
      <p:sp>
        <p:nvSpPr>
          <p:cNvPr id="428" name="Google Shape;428;p57"/>
          <p:cNvSpPr txBox="1"/>
          <p:nvPr>
            <p:ph idx="1" type="body"/>
          </p:nvPr>
        </p:nvSpPr>
        <p:spPr>
          <a:xfrm>
            <a:off x="838200" y="1825625"/>
            <a:ext cx="4974300" cy="4739700"/>
          </a:xfrm>
          <a:prstGeom prst="rect">
            <a:avLst/>
          </a:prstGeom>
        </p:spPr>
        <p:txBody>
          <a:bodyPr anchorCtr="0" anchor="t" bIns="45700" lIns="91425" spcFirstLastPara="1" rIns="91425" wrap="square" tIns="45700">
            <a:normAutofit fontScale="70000"/>
          </a:bodyPr>
          <a:lstStyle/>
          <a:p>
            <a:pPr indent="0" lvl="0" marL="0" rtl="0" algn="l">
              <a:lnSpc>
                <a:spcPct val="150000"/>
              </a:lnSpc>
              <a:spcBef>
                <a:spcPts val="1000"/>
              </a:spcBef>
              <a:spcAft>
                <a:spcPts val="0"/>
              </a:spcAft>
              <a:buClr>
                <a:schemeClr val="dk1"/>
              </a:buClr>
              <a:buSzPct val="39285"/>
              <a:buFont typeface="Arial"/>
              <a:buNone/>
            </a:pPr>
            <a:r>
              <a:rPr b="1" i="1" lang="es-MX"/>
              <a:t>Plan-hacer-verificar y actuar</a:t>
            </a:r>
            <a:r>
              <a:rPr lang="es-MX"/>
              <a:t>. Las dos últimas partes de su proceso son de control; en la primera que es verificar, se mide lo realizado versus lo planeado; y en caso de no haberse logrado los resultados esperados, deben tomarse medidas de correctivas y preventovas para evitar que no se vuelvan a presentar los resultados no esperados. </a:t>
            </a:r>
            <a:endParaRPr/>
          </a:p>
          <a:p>
            <a:pPr indent="0" lvl="0" marL="0" rtl="0" algn="l">
              <a:lnSpc>
                <a:spcPct val="150000"/>
              </a:lnSpc>
              <a:spcBef>
                <a:spcPts val="1000"/>
              </a:spcBef>
              <a:spcAft>
                <a:spcPts val="0"/>
              </a:spcAft>
              <a:buNone/>
            </a:pPr>
            <a:r>
              <a:t/>
            </a:r>
            <a:endParaRPr/>
          </a:p>
        </p:txBody>
      </p:sp>
      <p:pic>
        <p:nvPicPr>
          <p:cNvPr id="429" name="Google Shape;429;p57"/>
          <p:cNvPicPr preferRelativeResize="0"/>
          <p:nvPr/>
        </p:nvPicPr>
        <p:blipFill>
          <a:blip r:embed="rId3">
            <a:alphaModFix/>
          </a:blip>
          <a:stretch>
            <a:fillRect/>
          </a:stretch>
        </p:blipFill>
        <p:spPr>
          <a:xfrm>
            <a:off x="5926800" y="2546713"/>
            <a:ext cx="5719199" cy="3004813"/>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 control en mi empresa</a:t>
            </a:r>
            <a:endParaRPr/>
          </a:p>
        </p:txBody>
      </p:sp>
      <p:sp>
        <p:nvSpPr>
          <p:cNvPr id="436" name="Google Shape;436;p58"/>
          <p:cNvSpPr txBox="1"/>
          <p:nvPr>
            <p:ph idx="1" type="body"/>
          </p:nvPr>
        </p:nvSpPr>
        <p:spPr>
          <a:xfrm>
            <a:off x="838200" y="1825625"/>
            <a:ext cx="5434500" cy="4823400"/>
          </a:xfrm>
          <a:prstGeom prst="rect">
            <a:avLst/>
          </a:prstGeom>
        </p:spPr>
        <p:txBody>
          <a:bodyPr anchorCtr="0" anchor="t" bIns="45700" lIns="91425" spcFirstLastPara="1" rIns="91425" wrap="square" tIns="45700">
            <a:normAutofit fontScale="77500" lnSpcReduction="10000"/>
          </a:bodyPr>
          <a:lstStyle/>
          <a:p>
            <a:pPr indent="0" lvl="0" marL="0" rtl="0" algn="just">
              <a:lnSpc>
                <a:spcPct val="150000"/>
              </a:lnSpc>
              <a:spcBef>
                <a:spcPts val="1000"/>
              </a:spcBef>
              <a:spcAft>
                <a:spcPts val="0"/>
              </a:spcAft>
              <a:buNone/>
            </a:pPr>
            <a:r>
              <a:rPr lang="es-MX"/>
              <a:t>El Control en la empresa permite evalaur el cumplimiento de los objetivos definidos y las metas alcanzadas, de esa manera podremos medir el desempeño de los empleados, los departamentos, los resultados esperados, la producción, las ventas, las utilidades, los gastos y muchos otros indicadores para lograr que tu empresa sea rentable en el periodo establecido en tu plan. </a:t>
            </a:r>
            <a:endParaRPr/>
          </a:p>
        </p:txBody>
      </p:sp>
      <p:pic>
        <p:nvPicPr>
          <p:cNvPr id="437" name="Google Shape;437;p58"/>
          <p:cNvPicPr preferRelativeResize="0"/>
          <p:nvPr/>
        </p:nvPicPr>
        <p:blipFill>
          <a:blip r:embed="rId3">
            <a:alphaModFix/>
          </a:blip>
          <a:stretch>
            <a:fillRect/>
          </a:stretch>
        </p:blipFill>
        <p:spPr>
          <a:xfrm>
            <a:off x="6425100" y="1843225"/>
            <a:ext cx="5614500" cy="3706447"/>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Herramientas para llevar el control</a:t>
            </a:r>
            <a:endParaRPr/>
          </a:p>
        </p:txBody>
      </p:sp>
      <p:sp>
        <p:nvSpPr>
          <p:cNvPr id="444" name="Google Shape;444;p5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1000"/>
              </a:spcBef>
              <a:spcAft>
                <a:spcPts val="0"/>
              </a:spcAft>
              <a:buNone/>
            </a:pPr>
            <a:r>
              <a:rPr lang="es-MX"/>
              <a:t>Algunas de las herramientas de control más usadas en las empresas son: </a:t>
            </a:r>
            <a:endParaRPr/>
          </a:p>
          <a:p>
            <a:pPr indent="-325755" lvl="0" marL="457200" rtl="0" algn="l">
              <a:lnSpc>
                <a:spcPct val="150000"/>
              </a:lnSpc>
              <a:spcBef>
                <a:spcPts val="1000"/>
              </a:spcBef>
              <a:spcAft>
                <a:spcPts val="0"/>
              </a:spcAft>
              <a:buSzPct val="64285"/>
              <a:buAutoNum type="arabicPeriod"/>
            </a:pPr>
            <a:r>
              <a:rPr lang="es-MX"/>
              <a:t>El presupuesto maestro, este presupuesto contempla los diferentes presupuestos como los de ingresos y egresas, ventas, producción, entre muchos otros que te ayudarán a medir el desempeño por departamentos.</a:t>
            </a:r>
            <a:endParaRPr/>
          </a:p>
          <a:p>
            <a:pPr indent="-325755" lvl="0" marL="457200" rtl="0" algn="l">
              <a:lnSpc>
                <a:spcPct val="150000"/>
              </a:lnSpc>
              <a:spcBef>
                <a:spcPts val="0"/>
              </a:spcBef>
              <a:spcAft>
                <a:spcPts val="0"/>
              </a:spcAft>
              <a:buSzPct val="64285"/>
              <a:buAutoNum type="arabicPeriod"/>
            </a:pPr>
            <a:r>
              <a:rPr lang="es-MX"/>
              <a:t>Los gráficas de control, esta herramienta utilizada mucho para medir la calidad de los productos en la empresa, te pude ayudar a medir muchos indicadores y ver de que forma mejorar su control.</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6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Herramientas para llevar el control</a:t>
            </a:r>
            <a:endParaRPr/>
          </a:p>
        </p:txBody>
      </p:sp>
      <p:sp>
        <p:nvSpPr>
          <p:cNvPr id="451" name="Google Shape;451;p6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MX"/>
              <a:t>3. Gráficos de control, esta herramienta puede ayudar mucho controlar los proyectos y sus metas. son ideales para el control de los recursos, los presupuestos a ejercer y el tiempo. </a:t>
            </a:r>
            <a:endParaRPr/>
          </a:p>
          <a:p>
            <a:pPr indent="0" lvl="0" marL="0" rtl="0" algn="l">
              <a:spcBef>
                <a:spcPts val="1000"/>
              </a:spcBef>
              <a:spcAft>
                <a:spcPts val="0"/>
              </a:spcAft>
              <a:buNone/>
            </a:pPr>
            <a:r>
              <a:rPr lang="es-MX"/>
              <a:t>4. Controles financieros, estos permiten analizar el rendimiento de las finanzas de la emporesa, y hay varias formas de controlarlas.</a:t>
            </a:r>
            <a:endParaRPr/>
          </a:p>
          <a:p>
            <a:pPr indent="0" lvl="0" marL="0" rtl="0" algn="l">
              <a:spcBef>
                <a:spcPts val="1000"/>
              </a:spcBef>
              <a:spcAft>
                <a:spcPts val="0"/>
              </a:spcAft>
              <a:buNone/>
            </a:pPr>
            <a:r>
              <a:rPr lang="es-MX"/>
              <a:t>5. Balance Scordcard, esta herramienta es una muy buen opción para el control en tu empresa, pero requiere de una metodología muy bien establecida, pero igual genera muy buenos resultados.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6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 control, como herramienta estratégica.</a:t>
            </a:r>
            <a:endParaRPr/>
          </a:p>
        </p:txBody>
      </p:sp>
      <p:sp>
        <p:nvSpPr>
          <p:cNvPr id="458" name="Google Shape;458;p61"/>
          <p:cNvSpPr txBox="1"/>
          <p:nvPr>
            <p:ph idx="1" type="body"/>
          </p:nvPr>
        </p:nvSpPr>
        <p:spPr>
          <a:xfrm>
            <a:off x="838200" y="1825625"/>
            <a:ext cx="10515600" cy="4635000"/>
          </a:xfrm>
          <a:prstGeom prst="rect">
            <a:avLst/>
          </a:prstGeom>
        </p:spPr>
        <p:txBody>
          <a:bodyPr anchorCtr="0" anchor="t" bIns="45700" lIns="91425" spcFirstLastPara="1" rIns="91425" wrap="square" tIns="45700">
            <a:normAutofit fontScale="85000" lnSpcReduction="10000"/>
          </a:bodyPr>
          <a:lstStyle/>
          <a:p>
            <a:pPr indent="0" lvl="0" marL="0" rtl="0" algn="just">
              <a:lnSpc>
                <a:spcPct val="150000"/>
              </a:lnSpc>
              <a:spcBef>
                <a:spcPts val="1000"/>
              </a:spcBef>
              <a:spcAft>
                <a:spcPts val="0"/>
              </a:spcAft>
              <a:buNone/>
            </a:pPr>
            <a:r>
              <a:rPr lang="es-MX"/>
              <a:t>Ya que implementaste los planes, pusiste en práctica las estrategias de producto, precio, plaza y promoción, vendiste y obtuviste retroalimentación de tus clientes, ahora debes ver de que forma recabar esta información y analizarla para medir el desempeño de todas las acciones programadas para ver su rendiemiento económico, es decir, si hay pérdidas o ganancias, y aún con ganancia, tu empresa debe siempre analizar los resultados para ver de qué manera deben hacerse mejor las cosas, esto es algo de los que debes implemantar en tu negocio para establecer el control como herramienta permanente.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Planeación para tú MiPyMe</a:t>
            </a:r>
            <a:endParaRPr/>
          </a:p>
        </p:txBody>
      </p:sp>
      <p:sp>
        <p:nvSpPr>
          <p:cNvPr id="126" name="Google Shape;126;p17"/>
          <p:cNvSpPr txBox="1"/>
          <p:nvPr>
            <p:ph idx="1" type="body"/>
          </p:nvPr>
        </p:nvSpPr>
        <p:spPr>
          <a:xfrm>
            <a:off x="838200" y="1825625"/>
            <a:ext cx="4831500" cy="4351200"/>
          </a:xfrm>
          <a:prstGeom prst="rect">
            <a:avLst/>
          </a:prstGeom>
        </p:spPr>
        <p:txBody>
          <a:bodyPr anchorCtr="0" anchor="t" bIns="45700" lIns="91425" spcFirstLastPara="1" rIns="91425" wrap="square" tIns="45700">
            <a:normAutofit fontScale="92500" lnSpcReduction="20000"/>
          </a:bodyPr>
          <a:lstStyle/>
          <a:p>
            <a:pPr indent="0" lvl="0" marL="0" rtl="0" algn="just">
              <a:lnSpc>
                <a:spcPct val="150000"/>
              </a:lnSpc>
              <a:spcBef>
                <a:spcPts val="1000"/>
              </a:spcBef>
              <a:spcAft>
                <a:spcPts val="0"/>
              </a:spcAft>
              <a:buNone/>
            </a:pPr>
            <a:r>
              <a:rPr lang="es-MX"/>
              <a:t>La planeación de acuerdo a Stephen P. Robbins; es el Acto de definir metas de la organización, determinar las estrategias para alcanzarlas y trazar planes para integrar y coordinar el trabajo de la organización </a:t>
            </a:r>
            <a:endParaRPr/>
          </a:p>
        </p:txBody>
      </p:sp>
      <p:pic>
        <p:nvPicPr>
          <p:cNvPr id="127" name="Google Shape;127;p17"/>
          <p:cNvPicPr preferRelativeResize="0"/>
          <p:nvPr/>
        </p:nvPicPr>
        <p:blipFill>
          <a:blip r:embed="rId3">
            <a:alphaModFix/>
          </a:blip>
          <a:stretch>
            <a:fillRect/>
          </a:stretch>
        </p:blipFill>
        <p:spPr>
          <a:xfrm>
            <a:off x="6265575" y="1825625"/>
            <a:ext cx="5088225" cy="3171179"/>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Pongamos un ejemplo, de una micro empresa, Escobas voladoras SA de CV</a:t>
            </a:r>
            <a:endParaRPr/>
          </a:p>
        </p:txBody>
      </p:sp>
      <p:sp>
        <p:nvSpPr>
          <p:cNvPr id="465" name="Google Shape;465;p62"/>
          <p:cNvSpPr txBox="1"/>
          <p:nvPr>
            <p:ph idx="1" type="body"/>
          </p:nvPr>
        </p:nvSpPr>
        <p:spPr>
          <a:xfrm>
            <a:off x="838200" y="1825625"/>
            <a:ext cx="5288100" cy="4351200"/>
          </a:xfrm>
          <a:prstGeom prst="rect">
            <a:avLst/>
          </a:prstGeom>
        </p:spPr>
        <p:txBody>
          <a:bodyPr anchorCtr="0" anchor="t" bIns="45700" lIns="91425" spcFirstLastPara="1" rIns="91425" wrap="square" tIns="45700">
            <a:normAutofit fontScale="77500" lnSpcReduction="10000"/>
          </a:bodyPr>
          <a:lstStyle/>
          <a:p>
            <a:pPr indent="0" lvl="0" marL="0" rtl="0" algn="just">
              <a:lnSpc>
                <a:spcPct val="150000"/>
              </a:lnSpc>
              <a:spcBef>
                <a:spcPts val="1000"/>
              </a:spcBef>
              <a:spcAft>
                <a:spcPts val="0"/>
              </a:spcAft>
              <a:buNone/>
            </a:pPr>
            <a:r>
              <a:rPr lang="es-MX"/>
              <a:t>Esta empresa, como su nombre lo dice, fabrica escobas para vender en un región </a:t>
            </a:r>
            <a:r>
              <a:rPr lang="es-MX"/>
              <a:t>determinada</a:t>
            </a:r>
            <a:r>
              <a:rPr lang="es-MX"/>
              <a:t>, por lo que debe ver la participación del mercado para ver cuántas escobas puede vender, esto es hacer un análisis de las empresas que ya existen en el mercado regional y determinar la demanda de escobas.</a:t>
            </a:r>
            <a:endParaRPr/>
          </a:p>
          <a:p>
            <a:pPr indent="0" lvl="0" marL="0" rtl="0" algn="just">
              <a:lnSpc>
                <a:spcPct val="150000"/>
              </a:lnSpc>
              <a:spcBef>
                <a:spcPts val="100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6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Caso de la</a:t>
            </a:r>
            <a:r>
              <a:rPr lang="es-MX"/>
              <a:t> micro empresa, Escobas voladoras SA de CV</a:t>
            </a:r>
            <a:endParaRPr/>
          </a:p>
        </p:txBody>
      </p:sp>
      <p:sp>
        <p:nvSpPr>
          <p:cNvPr id="472" name="Google Shape;472;p63"/>
          <p:cNvSpPr txBox="1"/>
          <p:nvPr>
            <p:ph idx="1" type="body"/>
          </p:nvPr>
        </p:nvSpPr>
        <p:spPr>
          <a:xfrm>
            <a:off x="838200" y="1825625"/>
            <a:ext cx="5413500" cy="4698000"/>
          </a:xfrm>
          <a:prstGeom prst="rect">
            <a:avLst/>
          </a:prstGeom>
        </p:spPr>
        <p:txBody>
          <a:bodyPr anchorCtr="0" anchor="t" bIns="45700" lIns="91425" spcFirstLastPara="1" rIns="91425" wrap="square" tIns="45700">
            <a:normAutofit fontScale="77500" lnSpcReduction="20000"/>
          </a:bodyPr>
          <a:lstStyle/>
          <a:p>
            <a:pPr indent="0" lvl="0" marL="0" rtl="0" algn="just">
              <a:lnSpc>
                <a:spcPct val="150000"/>
              </a:lnSpc>
              <a:spcBef>
                <a:spcPts val="1000"/>
              </a:spcBef>
              <a:spcAft>
                <a:spcPts val="0"/>
              </a:spcAft>
              <a:buClr>
                <a:schemeClr val="dk1"/>
              </a:buClr>
              <a:buSzPct val="39285"/>
              <a:buFont typeface="Arial"/>
              <a:buNone/>
            </a:pPr>
            <a:r>
              <a:rPr lang="es-MX"/>
              <a:t>Como las escobas son un producto que se vende por necesidad de los consumidores, puede pensarse que por lo menos debe compararse una escoba por vievienda en la región en las que se van a vender, entences debes calcular cuantas viviendas hay en la región que buscas venderlas para estimar la demanda de escobas en un periodo determinado. </a:t>
            </a:r>
            <a:endParaRPr/>
          </a:p>
          <a:p>
            <a:pPr indent="0" lvl="0" marL="0" rtl="0" algn="just">
              <a:lnSpc>
                <a:spcPct val="150000"/>
              </a:lnSpc>
              <a:spcBef>
                <a:spcPts val="100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6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s-MX"/>
              <a:t>Caso de la micro empresa, Escobas voladoras SA de CV</a:t>
            </a:r>
            <a:endParaRPr/>
          </a:p>
        </p:txBody>
      </p:sp>
      <p:sp>
        <p:nvSpPr>
          <p:cNvPr id="479" name="Google Shape;479;p64"/>
          <p:cNvSpPr txBox="1"/>
          <p:nvPr>
            <p:ph idx="1" type="body"/>
          </p:nvPr>
        </p:nvSpPr>
        <p:spPr>
          <a:xfrm>
            <a:off x="838200" y="1825625"/>
            <a:ext cx="10515600" cy="4760700"/>
          </a:xfrm>
          <a:prstGeom prst="rect">
            <a:avLst/>
          </a:prstGeom>
        </p:spPr>
        <p:txBody>
          <a:bodyPr anchorCtr="0" anchor="t" bIns="45700" lIns="91425" spcFirstLastPara="1" rIns="91425" wrap="square" tIns="45700">
            <a:normAutofit fontScale="85000" lnSpcReduction="20000"/>
          </a:bodyPr>
          <a:lstStyle/>
          <a:p>
            <a:pPr indent="0" lvl="0" marL="0" rtl="0" algn="l">
              <a:lnSpc>
                <a:spcPct val="150000"/>
              </a:lnSpc>
              <a:spcBef>
                <a:spcPts val="1000"/>
              </a:spcBef>
              <a:spcAft>
                <a:spcPts val="0"/>
              </a:spcAft>
              <a:buNone/>
            </a:pPr>
            <a:r>
              <a:rPr lang="es-MX"/>
              <a:t>Si en la región que quiere considerarse para vender tu producto hay aproximadamente 5,600 viviendas, esto quiere decir que hay una demanda de mercado de estas escobas, sin embargo, no todas las viviendas compran escobas, esto quiere decir que hay una demanda de producto menor al número de viviendas, sin embargo hay que sumar el número de empresas que existen en la región, pues estas si compran escobas, al menos una o dos por año. Pero de dónde obtengo esta información del número de viviendas y empresas de una región </a:t>
            </a:r>
            <a:r>
              <a:rPr lang="es-MX"/>
              <a:t>determinada</a:t>
            </a:r>
            <a:r>
              <a:rPr lang="es-MX"/>
              <a:t> en un periodo establecido, claro de del Instituto Nacional de Estadística y geografía (INEGI). </a:t>
            </a:r>
            <a:r>
              <a:rPr lang="es-MX" u="sng">
                <a:solidFill>
                  <a:schemeClr val="hlink"/>
                </a:solidFill>
                <a:hlinkClick r:id="rId3"/>
              </a:rPr>
              <a:t>https://www.inegi.org.mx/app/mapa/denue/default.aspx</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Estimación de la demanda de mi producto</a:t>
            </a:r>
            <a:endParaRPr/>
          </a:p>
        </p:txBody>
      </p:sp>
      <p:sp>
        <p:nvSpPr>
          <p:cNvPr id="486" name="Google Shape;486;p6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85000"/>
          </a:bodyPr>
          <a:lstStyle/>
          <a:p>
            <a:pPr indent="0" lvl="0" marL="0" rtl="0" algn="l">
              <a:lnSpc>
                <a:spcPct val="150000"/>
              </a:lnSpc>
              <a:spcBef>
                <a:spcPts val="1000"/>
              </a:spcBef>
              <a:spcAft>
                <a:spcPts val="0"/>
              </a:spcAft>
              <a:buNone/>
            </a:pPr>
            <a:r>
              <a:rPr lang="es-MX"/>
              <a:t>Esto queire decir que al número obtenido de las viviendas y negocios puedes considerar la demanda del mercado, sin embargo ya dijimos que no es lo mismo la demanda del mercado que la demanda de tu negocio, ya que hay que considerar cuantas escobas venden las empresa del mercado que estás considerando para su venta, por lo tanto debes hacer el análisis de format detallada y ver que participación del mercado tienen las otras empresas para ver la capacidad de producción y ver cuantas escobas va a vender tu empresa.</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Participación del mercado</a:t>
            </a:r>
            <a:endParaRPr/>
          </a:p>
        </p:txBody>
      </p:sp>
      <p:sp>
        <p:nvSpPr>
          <p:cNvPr id="493" name="Google Shape;493;p66"/>
          <p:cNvSpPr txBox="1"/>
          <p:nvPr>
            <p:ph idx="1" type="body"/>
          </p:nvPr>
        </p:nvSpPr>
        <p:spPr>
          <a:xfrm>
            <a:off x="838200" y="1825625"/>
            <a:ext cx="10515600" cy="4760700"/>
          </a:xfrm>
          <a:prstGeom prst="rect">
            <a:avLst/>
          </a:prstGeom>
        </p:spPr>
        <p:txBody>
          <a:bodyPr anchorCtr="0" anchor="t" bIns="45700" lIns="91425" spcFirstLastPara="1" rIns="91425" wrap="square" tIns="45700">
            <a:normAutofit fontScale="77500" lnSpcReduction="20000"/>
          </a:bodyPr>
          <a:lstStyle/>
          <a:p>
            <a:pPr indent="0" lvl="0" marL="0" rtl="0" algn="l">
              <a:lnSpc>
                <a:spcPct val="150000"/>
              </a:lnSpc>
              <a:spcBef>
                <a:spcPts val="1000"/>
              </a:spcBef>
              <a:spcAft>
                <a:spcPts val="0"/>
              </a:spcAft>
              <a:buNone/>
            </a:pPr>
            <a:r>
              <a:rPr lang="es-MX"/>
              <a:t>Esto no quiere decir que si Coca Cola y Pesi cola, tienen toda la demanda del mercado, tu empresa no pueda quitarle participación del mercado, esto ya quedó demostrado con marcas como Big Cola y Red Cola, que le han disminuido participación del mercado a las dos grandes refresqueras del mundo.</a:t>
            </a:r>
            <a:endParaRPr/>
          </a:p>
          <a:p>
            <a:pPr indent="0" lvl="0" marL="0" rtl="0" algn="l">
              <a:lnSpc>
                <a:spcPct val="150000"/>
              </a:lnSpc>
              <a:spcBef>
                <a:spcPts val="1000"/>
              </a:spcBef>
              <a:spcAft>
                <a:spcPts val="0"/>
              </a:spcAft>
              <a:buNone/>
            </a:pPr>
            <a:r>
              <a:rPr lang="es-MX"/>
              <a:t>Participación del mercado, es la cantidad de </a:t>
            </a:r>
            <a:endParaRPr/>
          </a:p>
          <a:p>
            <a:pPr indent="0" lvl="0" marL="0" rtl="0" algn="l">
              <a:lnSpc>
                <a:spcPct val="150000"/>
              </a:lnSpc>
              <a:spcBef>
                <a:spcPts val="1000"/>
              </a:spcBef>
              <a:spcAft>
                <a:spcPts val="0"/>
              </a:spcAft>
              <a:buNone/>
            </a:pPr>
            <a:r>
              <a:rPr lang="es-MX"/>
              <a:t>mercado que abarca cada una de las empresas que </a:t>
            </a:r>
            <a:endParaRPr/>
          </a:p>
          <a:p>
            <a:pPr indent="0" lvl="0" marL="0" rtl="0" algn="l">
              <a:lnSpc>
                <a:spcPct val="150000"/>
              </a:lnSpc>
              <a:spcBef>
                <a:spcPts val="1000"/>
              </a:spcBef>
              <a:spcAft>
                <a:spcPts val="0"/>
              </a:spcAft>
              <a:buNone/>
            </a:pPr>
            <a:r>
              <a:rPr lang="es-MX"/>
              <a:t>venden el mismo producto en una región y periodo </a:t>
            </a:r>
            <a:endParaRPr/>
          </a:p>
          <a:p>
            <a:pPr indent="0" lvl="0" marL="0" rtl="0" algn="l">
              <a:lnSpc>
                <a:spcPct val="150000"/>
              </a:lnSpc>
              <a:spcBef>
                <a:spcPts val="1000"/>
              </a:spcBef>
              <a:spcAft>
                <a:spcPts val="0"/>
              </a:spcAft>
              <a:buClr>
                <a:schemeClr val="dk1"/>
              </a:buClr>
              <a:buSzPct val="39285"/>
              <a:buFont typeface="Arial"/>
              <a:buNone/>
            </a:pPr>
            <a:r>
              <a:rPr lang="es-MX"/>
              <a:t>determinado. </a:t>
            </a:r>
            <a:endParaRPr/>
          </a:p>
          <a:p>
            <a:pPr indent="0" lvl="0" marL="0" rtl="0" algn="l">
              <a:lnSpc>
                <a:spcPct val="150000"/>
              </a:lnSpc>
              <a:spcBef>
                <a:spcPts val="1000"/>
              </a:spcBef>
              <a:spcAft>
                <a:spcPts val="0"/>
              </a:spcAft>
              <a:buNone/>
            </a:pPr>
            <a:r>
              <a:t/>
            </a:r>
            <a:endParaRPr/>
          </a:p>
        </p:txBody>
      </p:sp>
      <p:pic>
        <p:nvPicPr>
          <p:cNvPr id="494" name="Google Shape;494;p66"/>
          <p:cNvPicPr preferRelativeResize="0"/>
          <p:nvPr/>
        </p:nvPicPr>
        <p:blipFill>
          <a:blip r:embed="rId3">
            <a:alphaModFix/>
          </a:blip>
          <a:stretch>
            <a:fillRect/>
          </a:stretch>
        </p:blipFill>
        <p:spPr>
          <a:xfrm>
            <a:off x="7401650" y="3864453"/>
            <a:ext cx="4056700" cy="2342267"/>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6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Participación del mercado y mis objetivos</a:t>
            </a:r>
            <a:endParaRPr/>
          </a:p>
        </p:txBody>
      </p:sp>
      <p:sp>
        <p:nvSpPr>
          <p:cNvPr id="501" name="Google Shape;501;p67"/>
          <p:cNvSpPr txBox="1"/>
          <p:nvPr>
            <p:ph idx="1" type="body"/>
          </p:nvPr>
        </p:nvSpPr>
        <p:spPr>
          <a:xfrm>
            <a:off x="838200" y="1825625"/>
            <a:ext cx="5308800" cy="4844100"/>
          </a:xfrm>
          <a:prstGeom prst="rect">
            <a:avLst/>
          </a:prstGeom>
        </p:spPr>
        <p:txBody>
          <a:bodyPr anchorCtr="0" anchor="t" bIns="45700" lIns="91425" spcFirstLastPara="1" rIns="91425" wrap="square" tIns="45700">
            <a:normAutofit fontScale="85000" lnSpcReduction="10000"/>
          </a:bodyPr>
          <a:lstStyle/>
          <a:p>
            <a:pPr indent="0" lvl="0" marL="0" rtl="0" algn="l">
              <a:lnSpc>
                <a:spcPct val="150000"/>
              </a:lnSpc>
              <a:spcBef>
                <a:spcPts val="1000"/>
              </a:spcBef>
              <a:spcAft>
                <a:spcPts val="0"/>
              </a:spcAft>
              <a:buNone/>
            </a:pPr>
            <a:r>
              <a:rPr lang="es-MX"/>
              <a:t>A partir de la participación del mercado, debo </a:t>
            </a:r>
            <a:r>
              <a:rPr lang="es-MX"/>
              <a:t>determinar</a:t>
            </a:r>
            <a:r>
              <a:rPr lang="es-MX"/>
              <a:t> las ventas, para ello hay varias formas de estimarlas, una es haciendo un estudio de mercado, y otra </a:t>
            </a:r>
            <a:r>
              <a:rPr lang="es-MX"/>
              <a:t>elaborando los pronósticos de ventas de acuerdo a la demanda, ventas y experiencia de los vendedores. </a:t>
            </a:r>
            <a:endParaRPr/>
          </a:p>
          <a:p>
            <a:pPr indent="0" lvl="0" marL="0" rtl="0" algn="l">
              <a:lnSpc>
                <a:spcPct val="150000"/>
              </a:lnSpc>
              <a:spcBef>
                <a:spcPts val="100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6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El presupuesto Maestro, principal herramienta de control</a:t>
            </a:r>
            <a:endParaRPr/>
          </a:p>
        </p:txBody>
      </p:sp>
      <p:sp>
        <p:nvSpPr>
          <p:cNvPr id="508" name="Google Shape;508;p68"/>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just">
              <a:lnSpc>
                <a:spcPct val="150000"/>
              </a:lnSpc>
              <a:spcBef>
                <a:spcPts val="1000"/>
              </a:spcBef>
              <a:spcAft>
                <a:spcPts val="0"/>
              </a:spcAft>
              <a:buClr>
                <a:schemeClr val="dk1"/>
              </a:buClr>
              <a:buSzPts val="1100"/>
              <a:buFont typeface="Arial"/>
              <a:buNone/>
            </a:pPr>
            <a:r>
              <a:rPr lang="es-MX"/>
              <a:t>Por lo que es recomendable hacer las dos, el estudio y los pronósticos de ventas, pero esa es materia, por el momento, con eso podremos estimar la producción en relación con el presupuesto de ventas y fijar las metas de producción y ventas.  De esta maner se inicia el presupuesto Maestro, que sigue siendo la principal herramienta de control de tu empresa. </a:t>
            </a:r>
            <a:endParaRPr/>
          </a:p>
          <a:p>
            <a:pPr indent="0" lvl="0" marL="0" rtl="0" algn="just">
              <a:lnSpc>
                <a:spcPct val="150000"/>
              </a:lnSpc>
              <a:spcBef>
                <a:spcPts val="100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6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Para más apoyo recuerda que puedes...</a:t>
            </a:r>
            <a:endParaRPr/>
          </a:p>
        </p:txBody>
      </p:sp>
      <p:sp>
        <p:nvSpPr>
          <p:cNvPr id="515" name="Google Shape;515;p69"/>
          <p:cNvSpPr txBox="1"/>
          <p:nvPr>
            <p:ph idx="1" type="body"/>
          </p:nvPr>
        </p:nvSpPr>
        <p:spPr>
          <a:xfrm>
            <a:off x="838200" y="1825625"/>
            <a:ext cx="10515600" cy="4551600"/>
          </a:xfrm>
          <a:prstGeom prst="rect">
            <a:avLst/>
          </a:prstGeom>
        </p:spPr>
        <p:txBody>
          <a:bodyPr anchorCtr="0" anchor="t" bIns="45700" lIns="91425" spcFirstLastPara="1" rIns="91425" wrap="square" tIns="45700">
            <a:normAutofit fontScale="85000" lnSpcReduction="20000"/>
          </a:bodyPr>
          <a:lstStyle/>
          <a:p>
            <a:pPr indent="0" lvl="0" marL="0" rtl="0" algn="l">
              <a:lnSpc>
                <a:spcPct val="150000"/>
              </a:lnSpc>
              <a:spcBef>
                <a:spcPts val="1000"/>
              </a:spcBef>
              <a:spcAft>
                <a:spcPts val="0"/>
              </a:spcAft>
              <a:buNone/>
            </a:pPr>
            <a:r>
              <a:rPr lang="es-MX"/>
              <a:t>Buscar a tus maestros de </a:t>
            </a:r>
            <a:r>
              <a:rPr b="1" i="1" lang="es-MX"/>
              <a:t>administración</a:t>
            </a:r>
            <a:r>
              <a:rPr lang="es-MX"/>
              <a:t>, de c</a:t>
            </a:r>
            <a:r>
              <a:rPr b="1" i="1" lang="es-MX"/>
              <a:t>ontabilidad</a:t>
            </a:r>
            <a:r>
              <a:rPr lang="es-MX"/>
              <a:t>, de </a:t>
            </a:r>
            <a:r>
              <a:rPr b="1" i="1" lang="es-MX"/>
              <a:t>finanzas</a:t>
            </a:r>
            <a:r>
              <a:rPr lang="es-MX"/>
              <a:t>, de </a:t>
            </a:r>
            <a:r>
              <a:rPr b="1" i="1" lang="es-MX"/>
              <a:t>mercadotecnia</a:t>
            </a:r>
            <a:r>
              <a:rPr lang="es-MX"/>
              <a:t>, de </a:t>
            </a:r>
            <a:r>
              <a:rPr b="1" i="1" lang="es-MX"/>
              <a:t>Gestión de proyectos,</a:t>
            </a:r>
            <a:r>
              <a:rPr lang="es-MX"/>
              <a:t> de </a:t>
            </a:r>
            <a:r>
              <a:rPr b="1" i="1" lang="es-MX"/>
              <a:t>Investigación de mercados</a:t>
            </a:r>
            <a:r>
              <a:rPr lang="es-MX"/>
              <a:t> o cualquier otra asignatura.</a:t>
            </a:r>
            <a:endParaRPr/>
          </a:p>
          <a:p>
            <a:pPr indent="0" lvl="0" marL="0" rtl="0" algn="l">
              <a:lnSpc>
                <a:spcPct val="150000"/>
              </a:lnSpc>
              <a:spcBef>
                <a:spcPts val="1000"/>
              </a:spcBef>
              <a:spcAft>
                <a:spcPts val="0"/>
              </a:spcAft>
              <a:buNone/>
            </a:pPr>
            <a:r>
              <a:rPr lang="es-MX"/>
              <a:t>Otra forma, es preguntar a tu director para solicitar apoyo y que te indique con quien contactar una cita para asesorarte, con tu tutor o maestro de la clase que tu necesites,</a:t>
            </a:r>
            <a:endParaRPr/>
          </a:p>
          <a:p>
            <a:pPr indent="0" lvl="0" marL="0" rtl="0" algn="l">
              <a:lnSpc>
                <a:spcPct val="150000"/>
              </a:lnSpc>
              <a:spcBef>
                <a:spcPts val="1000"/>
              </a:spcBef>
              <a:spcAft>
                <a:spcPts val="0"/>
              </a:spcAft>
              <a:buNone/>
            </a:pPr>
            <a:r>
              <a:rPr lang="es-MX"/>
              <a:t>Recuerda que nuestra plataforma tambien hay un campo de </a:t>
            </a:r>
            <a:r>
              <a:rPr b="1" i="1" lang="es-MX"/>
              <a:t>contáctanos</a:t>
            </a:r>
            <a:r>
              <a:rPr lang="es-MX"/>
              <a:t>, asi que no te quedes con las dudas y búscanos para asesorarte en tus emprendimiento.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7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Fuentes Bibliográficas </a:t>
            </a:r>
            <a:endParaRPr/>
          </a:p>
        </p:txBody>
      </p:sp>
      <p:sp>
        <p:nvSpPr>
          <p:cNvPr id="522" name="Google Shape;522;p70"/>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just">
              <a:lnSpc>
                <a:spcPct val="115000"/>
              </a:lnSpc>
              <a:spcBef>
                <a:spcPts val="1200"/>
              </a:spcBef>
              <a:spcAft>
                <a:spcPts val="0"/>
              </a:spcAft>
              <a:buClr>
                <a:schemeClr val="dk1"/>
              </a:buClr>
              <a:buSzPts val="1100"/>
              <a:buFont typeface="Arial"/>
              <a:buNone/>
            </a:pPr>
            <a:r>
              <a:rPr b="1" lang="es-MX" sz="2000"/>
              <a:t>Robbins, S. P. &amp; Coulter, M. (2005). Administración. Octava edición. México. PEARSON EDUCACIÓN.</a:t>
            </a:r>
            <a:endParaRPr b="1" sz="2000"/>
          </a:p>
          <a:p>
            <a:pPr indent="0" lvl="0" marL="0" rtl="0" algn="just">
              <a:lnSpc>
                <a:spcPct val="115000"/>
              </a:lnSpc>
              <a:spcBef>
                <a:spcPts val="1200"/>
              </a:spcBef>
              <a:spcAft>
                <a:spcPts val="0"/>
              </a:spcAft>
              <a:buClr>
                <a:schemeClr val="dk1"/>
              </a:buClr>
              <a:buSzPts val="1100"/>
              <a:buFont typeface="Arial"/>
              <a:buNone/>
            </a:pPr>
            <a:r>
              <a:rPr b="1" lang="es-MX" sz="2000"/>
              <a:t>Stoner, J., Freeman, R. E., &amp; Gilbert, D. (1996). STONER: ADMINISTRACIÓN, 6a. Ed. México. PEARSON EDUCACIÓN.</a:t>
            </a:r>
            <a:endParaRPr b="1" sz="2000"/>
          </a:p>
          <a:p>
            <a:pPr indent="0" lvl="0" marL="0" rtl="0" algn="just">
              <a:lnSpc>
                <a:spcPct val="115000"/>
              </a:lnSpc>
              <a:spcBef>
                <a:spcPts val="1200"/>
              </a:spcBef>
              <a:spcAft>
                <a:spcPts val="0"/>
              </a:spcAft>
              <a:buNone/>
            </a:pPr>
            <a:r>
              <a:rPr b="1" lang="es-MX" sz="2000"/>
              <a:t>Horngren, C. T., Datar, S. M., Rajan, M.V., Gómez, J., Rodríguez, M.A., &amp; Damián, I. (2012). Contabilidad de costos. Un enfoque gerencial. Decimocuarta edición. México. PEARSON EDUCACIÓN. </a:t>
            </a:r>
            <a:endParaRPr b="1" sz="2000"/>
          </a:p>
          <a:p>
            <a:pPr indent="0" lvl="0" marL="0" rtl="0" algn="just">
              <a:lnSpc>
                <a:spcPct val="115000"/>
              </a:lnSpc>
              <a:spcBef>
                <a:spcPts val="1200"/>
              </a:spcBef>
              <a:spcAft>
                <a:spcPts val="0"/>
              </a:spcAft>
              <a:buNone/>
            </a:pPr>
            <a:r>
              <a:rPr b="1" lang="es-MX" sz="2000"/>
              <a:t>Blake, Robert R., McCanse, Anna Adams; (1997). Soluciones Grid a Dilemas de Liderazgo. 3a. Edición. Austin Tx.  Editorial DIANA.</a:t>
            </a:r>
            <a:endParaRPr b="1" sz="2000"/>
          </a:p>
          <a:p>
            <a:pPr indent="0" lvl="0" marL="0" rtl="0" algn="just">
              <a:lnSpc>
                <a:spcPct val="115000"/>
              </a:lnSpc>
              <a:spcBef>
                <a:spcPts val="1200"/>
              </a:spcBef>
              <a:spcAft>
                <a:spcPts val="0"/>
              </a:spcAft>
              <a:buClr>
                <a:schemeClr val="dk1"/>
              </a:buClr>
              <a:buSzPts val="1100"/>
              <a:buFont typeface="Arial"/>
              <a:buNone/>
            </a:pPr>
            <a:r>
              <a:t/>
            </a:r>
            <a:endParaRPr b="1" sz="2000"/>
          </a:p>
          <a:p>
            <a:pPr indent="0" lvl="0" marL="0" rtl="0" algn="l">
              <a:spcBef>
                <a:spcPts val="1200"/>
              </a:spcBef>
              <a:spcAft>
                <a:spcPts val="0"/>
              </a:spcAft>
              <a:buNone/>
            </a:pPr>
            <a:r>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Para que sirve </a:t>
            </a:r>
            <a:r>
              <a:rPr lang="es-MX"/>
              <a:t>hacer</a:t>
            </a:r>
            <a:r>
              <a:rPr lang="es-MX"/>
              <a:t> la planeación de mi empresa</a:t>
            </a:r>
            <a:endParaRPr/>
          </a:p>
        </p:txBody>
      </p:sp>
      <p:sp>
        <p:nvSpPr>
          <p:cNvPr id="134" name="Google Shape;134;p18"/>
          <p:cNvSpPr txBox="1"/>
          <p:nvPr>
            <p:ph idx="1" type="body"/>
          </p:nvPr>
        </p:nvSpPr>
        <p:spPr>
          <a:xfrm>
            <a:off x="838200" y="1825625"/>
            <a:ext cx="5326500" cy="4351200"/>
          </a:xfrm>
          <a:prstGeom prst="rect">
            <a:avLst/>
          </a:prstGeom>
        </p:spPr>
        <p:txBody>
          <a:bodyPr anchorCtr="0" anchor="t" bIns="45700" lIns="91425" spcFirstLastPara="1" rIns="91425" wrap="square" tIns="45700">
            <a:normAutofit fontScale="77500"/>
          </a:bodyPr>
          <a:lstStyle/>
          <a:p>
            <a:pPr indent="-317182" lvl="0" marL="457200" rtl="0" algn="l">
              <a:lnSpc>
                <a:spcPct val="150000"/>
              </a:lnSpc>
              <a:spcBef>
                <a:spcPts val="1000"/>
              </a:spcBef>
              <a:spcAft>
                <a:spcPts val="0"/>
              </a:spcAft>
              <a:buSzPct val="64285"/>
              <a:buAutoNum type="arabicPeriod"/>
            </a:pPr>
            <a:r>
              <a:rPr lang="es-MX"/>
              <a:t>Para definir el objetivo de mi empresa (ventas, crecimiento, desarrollo de nuevos productos, etc).</a:t>
            </a:r>
            <a:endParaRPr/>
          </a:p>
          <a:p>
            <a:pPr indent="-317182" lvl="0" marL="457200" rtl="0" algn="l">
              <a:lnSpc>
                <a:spcPct val="150000"/>
              </a:lnSpc>
              <a:spcBef>
                <a:spcPts val="0"/>
              </a:spcBef>
              <a:spcAft>
                <a:spcPts val="0"/>
              </a:spcAft>
              <a:buSzPct val="64285"/>
              <a:buAutoNum type="arabicPeriod"/>
            </a:pPr>
            <a:r>
              <a:rPr lang="es-MX"/>
              <a:t>Para ver qué voy a vender y cómo.</a:t>
            </a:r>
            <a:endParaRPr/>
          </a:p>
          <a:p>
            <a:pPr indent="-317182" lvl="0" marL="457200" rtl="0" algn="l">
              <a:lnSpc>
                <a:spcPct val="150000"/>
              </a:lnSpc>
              <a:spcBef>
                <a:spcPts val="0"/>
              </a:spcBef>
              <a:spcAft>
                <a:spcPts val="0"/>
              </a:spcAft>
              <a:buSzPct val="64285"/>
              <a:buAutoNum type="arabicPeriod"/>
            </a:pPr>
            <a:r>
              <a:rPr lang="es-MX"/>
              <a:t>Cuánto tengo que producir para obtener ganancias.</a:t>
            </a:r>
            <a:endParaRPr/>
          </a:p>
          <a:p>
            <a:pPr indent="-317182" lvl="0" marL="457200" rtl="0" algn="l">
              <a:lnSpc>
                <a:spcPct val="150000"/>
              </a:lnSpc>
              <a:spcBef>
                <a:spcPts val="0"/>
              </a:spcBef>
              <a:spcAft>
                <a:spcPts val="0"/>
              </a:spcAft>
              <a:buSzPct val="64285"/>
              <a:buAutoNum type="arabicPeriod"/>
            </a:pPr>
            <a:r>
              <a:rPr lang="es-MX"/>
              <a:t>Cómo me veo en tres o cuatro años como empresa?</a:t>
            </a:r>
            <a:endParaRPr/>
          </a:p>
        </p:txBody>
      </p:sp>
      <p:pic>
        <p:nvPicPr>
          <p:cNvPr id="135" name="Google Shape;135;p18"/>
          <p:cNvPicPr preferRelativeResize="0"/>
          <p:nvPr/>
        </p:nvPicPr>
        <p:blipFill>
          <a:blip r:embed="rId3">
            <a:alphaModFix/>
          </a:blip>
          <a:stretch>
            <a:fillRect/>
          </a:stretch>
        </p:blipFill>
        <p:spPr>
          <a:xfrm>
            <a:off x="7059850" y="1570038"/>
            <a:ext cx="3889901" cy="48623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Algunos conceptos de Planeación básicos</a:t>
            </a:r>
            <a:endParaRPr/>
          </a:p>
        </p:txBody>
      </p:sp>
      <p:sp>
        <p:nvSpPr>
          <p:cNvPr id="142" name="Google Shape;142;p19"/>
          <p:cNvSpPr txBox="1"/>
          <p:nvPr>
            <p:ph idx="1" type="body"/>
          </p:nvPr>
        </p:nvSpPr>
        <p:spPr>
          <a:xfrm>
            <a:off x="838200" y="1825625"/>
            <a:ext cx="5227500" cy="4351200"/>
          </a:xfrm>
          <a:prstGeom prst="rect">
            <a:avLst/>
          </a:prstGeom>
        </p:spPr>
        <p:txBody>
          <a:bodyPr anchorCtr="0" anchor="t" bIns="45700" lIns="91425" spcFirstLastPara="1" rIns="91425" wrap="square" tIns="45700">
            <a:normAutofit fontScale="77500" lnSpcReduction="20000"/>
          </a:bodyPr>
          <a:lstStyle/>
          <a:p>
            <a:pPr indent="0" lvl="0" marL="0" rtl="0" algn="l">
              <a:lnSpc>
                <a:spcPct val="150000"/>
              </a:lnSpc>
              <a:spcBef>
                <a:spcPts val="1000"/>
              </a:spcBef>
              <a:spcAft>
                <a:spcPts val="0"/>
              </a:spcAft>
              <a:buNone/>
            </a:pPr>
            <a:r>
              <a:rPr lang="es-MX"/>
              <a:t>Primero veamos</a:t>
            </a:r>
            <a:endParaRPr/>
          </a:p>
          <a:p>
            <a:pPr indent="0" lvl="0" marL="0" rtl="0" algn="l">
              <a:lnSpc>
                <a:spcPct val="150000"/>
              </a:lnSpc>
              <a:spcBef>
                <a:spcPts val="1000"/>
              </a:spcBef>
              <a:spcAft>
                <a:spcPts val="0"/>
              </a:spcAft>
              <a:buNone/>
            </a:pPr>
            <a:r>
              <a:rPr lang="es-MX"/>
              <a:t>1, Metas:Resultados deseados para empresa en un periodo determinado y recursos específicos.</a:t>
            </a:r>
            <a:endParaRPr/>
          </a:p>
          <a:p>
            <a:pPr indent="0" lvl="0" marL="0" rtl="0" algn="l">
              <a:lnSpc>
                <a:spcPct val="150000"/>
              </a:lnSpc>
              <a:spcBef>
                <a:spcPts val="1000"/>
              </a:spcBef>
              <a:spcAft>
                <a:spcPts val="0"/>
              </a:spcAft>
              <a:buNone/>
            </a:pPr>
            <a:r>
              <a:rPr lang="es-MX"/>
              <a:t>2. Planes: </a:t>
            </a:r>
            <a:r>
              <a:rPr lang="es-MX"/>
              <a:t>Documentos</a:t>
            </a:r>
            <a:r>
              <a:rPr lang="es-MX"/>
              <a:t> en  los que se explica cómo van a alcanzar las metas, así como la </a:t>
            </a:r>
            <a:r>
              <a:rPr lang="es-MX"/>
              <a:t>asignación</a:t>
            </a:r>
            <a:r>
              <a:rPr lang="es-MX"/>
              <a:t> de los recursos, calendario y otras acciones necesarias para concretarlas.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Tipos de Planes</a:t>
            </a:r>
            <a:endParaRPr/>
          </a:p>
        </p:txBody>
      </p:sp>
      <p:sp>
        <p:nvSpPr>
          <p:cNvPr id="149" name="Google Shape;149;p20"/>
          <p:cNvSpPr txBox="1"/>
          <p:nvPr>
            <p:ph idx="1" type="body"/>
          </p:nvPr>
        </p:nvSpPr>
        <p:spPr>
          <a:xfrm>
            <a:off x="838200" y="1825625"/>
            <a:ext cx="6713100" cy="4351200"/>
          </a:xfrm>
          <a:prstGeom prst="rect">
            <a:avLst/>
          </a:prstGeom>
        </p:spPr>
        <p:txBody>
          <a:bodyPr anchorCtr="0" anchor="t" bIns="45700" lIns="91425" spcFirstLastPara="1" rIns="91425" wrap="square" tIns="45700">
            <a:normAutofit fontScale="70000" lnSpcReduction="20000"/>
          </a:bodyPr>
          <a:lstStyle/>
          <a:p>
            <a:pPr indent="0" lvl="0" marL="0" rtl="0" algn="l">
              <a:lnSpc>
                <a:spcPct val="150000"/>
              </a:lnSpc>
              <a:spcBef>
                <a:spcPts val="1000"/>
              </a:spcBef>
              <a:spcAft>
                <a:spcPts val="0"/>
              </a:spcAft>
              <a:buNone/>
            </a:pPr>
            <a:r>
              <a:rPr lang="es-MX"/>
              <a:t>1, Planes estratégicos: Planes que se aplican a toda la organización, son a largo plazo y buscan posicionar a la empresa en un mercado determinado.</a:t>
            </a:r>
            <a:endParaRPr/>
          </a:p>
          <a:p>
            <a:pPr indent="0" lvl="0" marL="0" rtl="0" algn="l">
              <a:lnSpc>
                <a:spcPct val="150000"/>
              </a:lnSpc>
              <a:spcBef>
                <a:spcPts val="1000"/>
              </a:spcBef>
              <a:spcAft>
                <a:spcPts val="0"/>
              </a:spcAft>
              <a:buNone/>
            </a:pPr>
            <a:r>
              <a:rPr lang="es-MX"/>
              <a:t>2. Planes operativos: Son los planes que permiten la funcionalidad de la empresa y que especifican cómo se van a lograr los planes por departamento o </a:t>
            </a:r>
            <a:r>
              <a:rPr lang="es-MX"/>
              <a:t>área</a:t>
            </a:r>
            <a:endParaRPr/>
          </a:p>
          <a:p>
            <a:pPr indent="0" lvl="0" marL="0" rtl="0" algn="l">
              <a:lnSpc>
                <a:spcPct val="150000"/>
              </a:lnSpc>
              <a:spcBef>
                <a:spcPts val="1000"/>
              </a:spcBef>
              <a:spcAft>
                <a:spcPts val="0"/>
              </a:spcAft>
              <a:buNone/>
            </a:pPr>
            <a:r>
              <a:rPr lang="es-MX"/>
              <a:t>3. Planes a largo plazo, estos son planes para realizar en tres años o más para lograr los objetivos generales.</a:t>
            </a:r>
            <a:endParaRPr/>
          </a:p>
          <a:p>
            <a:pPr indent="0" lvl="0" marL="0" rtl="0" algn="l">
              <a:lnSpc>
                <a:spcPct val="150000"/>
              </a:lnSpc>
              <a:spcBef>
                <a:spcPts val="1000"/>
              </a:spcBef>
              <a:spcAft>
                <a:spcPts val="0"/>
              </a:spcAft>
              <a:buNone/>
            </a:pPr>
            <a:r>
              <a:rPr lang="es-MX"/>
              <a:t>4. Planes a corto plazo: Estos planes son menores o iguales a un año para su ejecución y medición.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MX"/>
              <a:t>Los planes para una empresa deben definirse por quiénes?</a:t>
            </a:r>
            <a:endParaRPr/>
          </a:p>
        </p:txBody>
      </p:sp>
      <p:sp>
        <p:nvSpPr>
          <p:cNvPr id="156" name="Google Shape;156;p2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l">
              <a:lnSpc>
                <a:spcPct val="150000"/>
              </a:lnSpc>
              <a:spcBef>
                <a:spcPts val="1000"/>
              </a:spcBef>
              <a:spcAft>
                <a:spcPts val="0"/>
              </a:spcAft>
              <a:buNone/>
            </a:pPr>
            <a:r>
              <a:rPr lang="es-MX"/>
              <a:t>Normalmente</a:t>
            </a:r>
            <a:r>
              <a:rPr lang="es-MX"/>
              <a:t> los planes y los objetivos de una organización deben definirse </a:t>
            </a:r>
            <a:r>
              <a:rPr lang="es-MX"/>
              <a:t>por</a:t>
            </a:r>
            <a:r>
              <a:rPr lang="es-MX"/>
              <a:t> el dueño, gerente o administrador de la empresa. Estos deben definirse en base a el objetivo de lo que quiere alcanzar el empresario. El mercado al que va dirigido los productos y servicios que ofrece, la ventaja competitiva con las que cuenta, la propuesta de valor que ofrece su negocio y los recursos con los que cuenta para alcanzar tus metas.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